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handoutMasterIdLst>
    <p:handoutMasterId r:id="rId20"/>
  </p:handoutMasterIdLst>
  <p:sldIdLst>
    <p:sldId id="289" r:id="rId2"/>
    <p:sldId id="260" r:id="rId3"/>
    <p:sldId id="297" r:id="rId4"/>
    <p:sldId id="264" r:id="rId5"/>
    <p:sldId id="294" r:id="rId6"/>
    <p:sldId id="293" r:id="rId7"/>
    <p:sldId id="298" r:id="rId8"/>
    <p:sldId id="266" r:id="rId9"/>
    <p:sldId id="271" r:id="rId10"/>
    <p:sldId id="285" r:id="rId11"/>
    <p:sldId id="268" r:id="rId12"/>
    <p:sldId id="299" r:id="rId13"/>
    <p:sldId id="301" r:id="rId14"/>
    <p:sldId id="296" r:id="rId15"/>
    <p:sldId id="273" r:id="rId16"/>
    <p:sldId id="300" r:id="rId17"/>
    <p:sldId id="270" r:id="rId18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8" autoAdjust="0"/>
    <p:restoredTop sz="97683" autoAdjust="0"/>
  </p:normalViewPr>
  <p:slideViewPr>
    <p:cSldViewPr>
      <p:cViewPr>
        <p:scale>
          <a:sx n="70" d="100"/>
          <a:sy n="70" d="100"/>
        </p:scale>
        <p:origin x="-13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1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20532454104395"/>
          <c:y val="4.8775476176804097E-2"/>
          <c:w val="0.79859178759679839"/>
          <c:h val="0.81583990524546857"/>
        </c:manualLayout>
      </c:layout>
      <c:barChart>
        <c:barDir val="col"/>
        <c:grouping val="stacked"/>
        <c:varyColors val="0"/>
        <c:ser>
          <c:idx val="1"/>
          <c:order val="0"/>
          <c:tx>
            <c:v>NB Exploration wells (SH Alone)</c:v>
          </c:tx>
          <c:spPr>
            <a:solidFill>
              <a:srgbClr val="D06B20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total!$F$4:$AK$4</c:f>
              <c:numCache>
                <c:formatCode>General</c:formatCode>
                <c:ptCount val="32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'effort propre'!$F$9:$AK$9</c:f>
              <c:numCache>
                <c:formatCode>General</c:formatCode>
                <c:ptCount val="32"/>
                <c:pt idx="0">
                  <c:v>26</c:v>
                </c:pt>
                <c:pt idx="1">
                  <c:v>29</c:v>
                </c:pt>
                <c:pt idx="2">
                  <c:v>17</c:v>
                </c:pt>
                <c:pt idx="3">
                  <c:v>16</c:v>
                </c:pt>
                <c:pt idx="4">
                  <c:v>13</c:v>
                </c:pt>
                <c:pt idx="5">
                  <c:v>16</c:v>
                </c:pt>
                <c:pt idx="6">
                  <c:v>18</c:v>
                </c:pt>
                <c:pt idx="7">
                  <c:v>13</c:v>
                </c:pt>
                <c:pt idx="8">
                  <c:v>9</c:v>
                </c:pt>
                <c:pt idx="9">
                  <c:v>7</c:v>
                </c:pt>
                <c:pt idx="10">
                  <c:v>12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11</c:v>
                </c:pt>
                <c:pt idx="15">
                  <c:v>20</c:v>
                </c:pt>
                <c:pt idx="16">
                  <c:v>17</c:v>
                </c:pt>
                <c:pt idx="17">
                  <c:v>15</c:v>
                </c:pt>
                <c:pt idx="18">
                  <c:v>19</c:v>
                </c:pt>
                <c:pt idx="19">
                  <c:v>27</c:v>
                </c:pt>
                <c:pt idx="20">
                  <c:v>22</c:v>
                </c:pt>
                <c:pt idx="21">
                  <c:v>44</c:v>
                </c:pt>
                <c:pt idx="22">
                  <c:v>34</c:v>
                </c:pt>
                <c:pt idx="23">
                  <c:v>57</c:v>
                </c:pt>
                <c:pt idx="24">
                  <c:v>62</c:v>
                </c:pt>
                <c:pt idx="25">
                  <c:v>64</c:v>
                </c:pt>
                <c:pt idx="26">
                  <c:v>51</c:v>
                </c:pt>
                <c:pt idx="27">
                  <c:v>83</c:v>
                </c:pt>
                <c:pt idx="28">
                  <c:v>101</c:v>
                </c:pt>
                <c:pt idx="29">
                  <c:v>94</c:v>
                </c:pt>
                <c:pt idx="30">
                  <c:v>91</c:v>
                </c:pt>
                <c:pt idx="31">
                  <c:v>101</c:v>
                </c:pt>
              </c:numCache>
            </c:numRef>
          </c:val>
        </c:ser>
        <c:ser>
          <c:idx val="0"/>
          <c:order val="1"/>
          <c:tx>
            <c:v>NB Exploration wells (partnership)</c:v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total!$F$4:$AK$4</c:f>
              <c:numCache>
                <c:formatCode>General</c:formatCode>
                <c:ptCount val="32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Association!$F$9:$AK$9</c:f>
              <c:numCache>
                <c:formatCode>General</c:formatCode>
                <c:ptCount val="32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4</c:v>
                </c:pt>
                <c:pt idx="7">
                  <c:v>10</c:v>
                </c:pt>
                <c:pt idx="8">
                  <c:v>18</c:v>
                </c:pt>
                <c:pt idx="9">
                  <c:v>18</c:v>
                </c:pt>
                <c:pt idx="10">
                  <c:v>22</c:v>
                </c:pt>
                <c:pt idx="11">
                  <c:v>31</c:v>
                </c:pt>
                <c:pt idx="12">
                  <c:v>42</c:v>
                </c:pt>
                <c:pt idx="13">
                  <c:v>15</c:v>
                </c:pt>
                <c:pt idx="14">
                  <c:v>18</c:v>
                </c:pt>
                <c:pt idx="15">
                  <c:v>13</c:v>
                </c:pt>
                <c:pt idx="16">
                  <c:v>7</c:v>
                </c:pt>
                <c:pt idx="17">
                  <c:v>19</c:v>
                </c:pt>
                <c:pt idx="18">
                  <c:v>30</c:v>
                </c:pt>
                <c:pt idx="19">
                  <c:v>26</c:v>
                </c:pt>
                <c:pt idx="20">
                  <c:v>24</c:v>
                </c:pt>
                <c:pt idx="21">
                  <c:v>47</c:v>
                </c:pt>
                <c:pt idx="22">
                  <c:v>44</c:v>
                </c:pt>
                <c:pt idx="23">
                  <c:v>26</c:v>
                </c:pt>
                <c:pt idx="24">
                  <c:v>10</c:v>
                </c:pt>
                <c:pt idx="25">
                  <c:v>14</c:v>
                </c:pt>
                <c:pt idx="26">
                  <c:v>18</c:v>
                </c:pt>
                <c:pt idx="27">
                  <c:v>8</c:v>
                </c:pt>
                <c:pt idx="28">
                  <c:v>12</c:v>
                </c:pt>
                <c:pt idx="29">
                  <c:v>13</c:v>
                </c:pt>
                <c:pt idx="30">
                  <c:v>5</c:v>
                </c:pt>
                <c:pt idx="3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835392"/>
        <c:axId val="48963584"/>
      </c:barChart>
      <c:lineChart>
        <c:grouping val="standard"/>
        <c:varyColors val="0"/>
        <c:ser>
          <c:idx val="2"/>
          <c:order val="2"/>
          <c:tx>
            <c:v>Discoveries</c:v>
          </c:tx>
          <c:marker>
            <c:symbol val="none"/>
          </c:marker>
          <c:cat>
            <c:numRef>
              <c:f>total!$F$4:$AK$4</c:f>
              <c:numCache>
                <c:formatCode>General</c:formatCode>
                <c:ptCount val="32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total!$F$12:$AK$12</c:f>
              <c:numCache>
                <c:formatCode>General</c:formatCode>
                <c:ptCount val="32"/>
                <c:pt idx="0">
                  <c:v>8</c:v>
                </c:pt>
                <c:pt idx="1">
                  <c:v>9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6</c:v>
                </c:pt>
                <c:pt idx="7">
                  <c:v>7</c:v>
                </c:pt>
                <c:pt idx="8">
                  <c:v>9</c:v>
                </c:pt>
                <c:pt idx="9">
                  <c:v>6</c:v>
                </c:pt>
                <c:pt idx="10">
                  <c:v>10</c:v>
                </c:pt>
                <c:pt idx="11">
                  <c:v>7</c:v>
                </c:pt>
                <c:pt idx="12">
                  <c:v>18</c:v>
                </c:pt>
                <c:pt idx="13">
                  <c:v>4</c:v>
                </c:pt>
                <c:pt idx="14">
                  <c:v>9</c:v>
                </c:pt>
                <c:pt idx="15">
                  <c:v>7</c:v>
                </c:pt>
                <c:pt idx="16">
                  <c:v>6</c:v>
                </c:pt>
                <c:pt idx="17">
                  <c:v>5</c:v>
                </c:pt>
                <c:pt idx="18">
                  <c:v>12</c:v>
                </c:pt>
                <c:pt idx="19">
                  <c:v>6</c:v>
                </c:pt>
                <c:pt idx="20">
                  <c:v>17</c:v>
                </c:pt>
                <c:pt idx="21">
                  <c:v>20</c:v>
                </c:pt>
                <c:pt idx="22">
                  <c:v>16</c:v>
                </c:pt>
                <c:pt idx="23">
                  <c:v>16</c:v>
                </c:pt>
                <c:pt idx="24">
                  <c:v>29</c:v>
                </c:pt>
                <c:pt idx="25">
                  <c:v>20</c:v>
                </c:pt>
                <c:pt idx="26">
                  <c:v>31</c:v>
                </c:pt>
                <c:pt idx="27">
                  <c:v>30</c:v>
                </c:pt>
                <c:pt idx="28">
                  <c:v>36</c:v>
                </c:pt>
                <c:pt idx="29">
                  <c:v>25</c:v>
                </c:pt>
                <c:pt idx="30">
                  <c:v>34</c:v>
                </c:pt>
                <c:pt idx="31">
                  <c:v>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66656"/>
        <c:axId val="48965120"/>
      </c:lineChart>
      <c:catAx>
        <c:axId val="4783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b="1"/>
            </a:pPr>
            <a:endParaRPr lang="fr-FR"/>
          </a:p>
        </c:txPr>
        <c:crossAx val="48963584"/>
        <c:crosses val="autoZero"/>
        <c:auto val="1"/>
        <c:lblAlgn val="ctr"/>
        <c:lblOffset val="100"/>
        <c:tickLblSkip val="1"/>
        <c:noMultiLvlLbl val="0"/>
      </c:catAx>
      <c:valAx>
        <c:axId val="4896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7835392"/>
        <c:crosses val="autoZero"/>
        <c:crossBetween val="between"/>
      </c:valAx>
      <c:valAx>
        <c:axId val="489651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75000"/>
                  </a:schemeClr>
                </a:solidFill>
              </a:defRPr>
            </a:pPr>
            <a:endParaRPr lang="fr-FR"/>
          </a:p>
        </c:txPr>
        <c:crossAx val="48966656"/>
        <c:crosses val="max"/>
        <c:crossBetween val="between"/>
      </c:valAx>
      <c:catAx>
        <c:axId val="48966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965120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fr-FR"/>
          </a:p>
        </c:txPr>
      </c:legendEntry>
      <c:layout>
        <c:manualLayout>
          <c:xMode val="edge"/>
          <c:yMode val="edge"/>
          <c:x val="0.16172721307563828"/>
          <c:y val="7.3589631136610961E-2"/>
          <c:w val="0.31067178586147803"/>
          <c:h val="0.1973578258753512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F79F3-62E1-47E1-A642-0670FCA79BC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D6C988D5-A014-4D3C-9862-667B44B66BF4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800" b="1" dirty="0" smtClean="0"/>
            <a:t>Chairman</a:t>
          </a:r>
          <a:endParaRPr lang="fr-FR" sz="1800" b="1" dirty="0"/>
        </a:p>
      </dgm:t>
    </dgm:pt>
    <dgm:pt modelId="{70264942-3D01-4E9B-8A6F-52F04C4009DB}" type="parTrans" cxnId="{339588C0-DDA2-4131-A3B3-45BF87962859}">
      <dgm:prSet/>
      <dgm:spPr/>
      <dgm:t>
        <a:bodyPr/>
        <a:lstStyle/>
        <a:p>
          <a:endParaRPr lang="fr-FR" sz="2400" b="1"/>
        </a:p>
      </dgm:t>
    </dgm:pt>
    <dgm:pt modelId="{F33419A1-9A5A-41D1-ACD3-9DD633A0ED65}" type="sibTrans" cxnId="{339588C0-DDA2-4131-A3B3-45BF87962859}">
      <dgm:prSet/>
      <dgm:spPr/>
      <dgm:t>
        <a:bodyPr/>
        <a:lstStyle/>
        <a:p>
          <a:endParaRPr lang="fr-FR" sz="2400" b="1"/>
        </a:p>
      </dgm:t>
    </dgm:pt>
    <dgm:pt modelId="{C8C599D0-3C30-43A0-8974-86302740D799}" type="asst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400" b="1" dirty="0" smtClean="0"/>
            <a:t>General </a:t>
          </a:r>
          <a:r>
            <a:rPr lang="fr-FR" sz="1400" b="1" dirty="0" err="1" smtClean="0"/>
            <a:t>Secretary</a:t>
          </a:r>
          <a:endParaRPr lang="fr-FR" sz="1400" b="1" dirty="0"/>
        </a:p>
      </dgm:t>
    </dgm:pt>
    <dgm:pt modelId="{B1171761-70B3-49D2-B68F-E146C83FACBB}" type="parTrans" cxnId="{1DB63F11-E50A-45C2-83FF-B246ED6A91B3}">
      <dgm:prSet/>
      <dgm:spPr/>
      <dgm:t>
        <a:bodyPr/>
        <a:lstStyle/>
        <a:p>
          <a:endParaRPr lang="fr-FR" sz="2800" b="1"/>
        </a:p>
      </dgm:t>
    </dgm:pt>
    <dgm:pt modelId="{2216D520-BEDA-4FC5-9E91-1E535CF874C3}" type="sibTrans" cxnId="{1DB63F11-E50A-45C2-83FF-B246ED6A91B3}">
      <dgm:prSet/>
      <dgm:spPr/>
      <dgm:t>
        <a:bodyPr/>
        <a:lstStyle/>
        <a:p>
          <a:endParaRPr lang="fr-FR" sz="2400" b="1"/>
        </a:p>
      </dgm:t>
    </dgm:pt>
    <dgm:pt modelId="{B1E394CA-3A84-4059-9D5D-2DBABB29C168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200" b="1" dirty="0" err="1" smtClean="0"/>
            <a:t>Contracts</a:t>
          </a:r>
          <a:r>
            <a:rPr lang="fr-FR" sz="1200" b="1" dirty="0" smtClean="0"/>
            <a:t> &amp; </a:t>
          </a:r>
          <a:r>
            <a:rPr lang="fr-FR" sz="1200" b="1" dirty="0" err="1" smtClean="0"/>
            <a:t>Legal</a:t>
          </a:r>
          <a:r>
            <a:rPr lang="fr-FR" sz="1200" b="1" dirty="0" smtClean="0"/>
            <a:t> </a:t>
          </a:r>
          <a:r>
            <a:rPr lang="fr-FR" sz="1200" b="1" dirty="0" err="1" smtClean="0"/>
            <a:t>Affairs</a:t>
          </a:r>
          <a:r>
            <a:rPr lang="fr-FR" sz="1200" b="1" dirty="0" smtClean="0"/>
            <a:t> </a:t>
          </a:r>
          <a:endParaRPr lang="fr-FR" sz="1200" b="1" dirty="0"/>
        </a:p>
      </dgm:t>
    </dgm:pt>
    <dgm:pt modelId="{1023176E-A2AC-465D-9588-CC48D5776893}" type="parTrans" cxnId="{45407FC3-0EC6-4C22-8CA1-72BC45E5D119}">
      <dgm:prSet/>
      <dgm:spPr/>
      <dgm:t>
        <a:bodyPr/>
        <a:lstStyle/>
        <a:p>
          <a:endParaRPr lang="fr-FR" sz="2800" b="1"/>
        </a:p>
      </dgm:t>
    </dgm:pt>
    <dgm:pt modelId="{EFB4F18B-27D6-4031-94A5-C02F5376A0B4}" type="sibTrans" cxnId="{45407FC3-0EC6-4C22-8CA1-72BC45E5D119}">
      <dgm:prSet/>
      <dgm:spPr/>
      <dgm:t>
        <a:bodyPr/>
        <a:lstStyle/>
        <a:p>
          <a:endParaRPr lang="fr-FR" sz="2400" b="1"/>
        </a:p>
      </dgm:t>
    </dgm:pt>
    <dgm:pt modelId="{7A3508A2-7D21-4D1A-AABC-ED7A2988FFD9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200" b="1" dirty="0" smtClean="0"/>
            <a:t>Promotion &amp; </a:t>
          </a:r>
          <a:r>
            <a:rPr lang="en-US" sz="1200" b="1" noProof="0" dirty="0" smtClean="0"/>
            <a:t>Valorization </a:t>
          </a:r>
          <a:endParaRPr lang="en-US" sz="1200" b="1" noProof="0" dirty="0"/>
        </a:p>
      </dgm:t>
    </dgm:pt>
    <dgm:pt modelId="{35376374-1AAE-4777-A7EA-ABFFE74BF8C3}" type="parTrans" cxnId="{4866DF50-C100-4E8B-91B9-4F77058196B1}">
      <dgm:prSet/>
      <dgm:spPr/>
      <dgm:t>
        <a:bodyPr/>
        <a:lstStyle/>
        <a:p>
          <a:endParaRPr lang="fr-FR" sz="2800" b="1"/>
        </a:p>
      </dgm:t>
    </dgm:pt>
    <dgm:pt modelId="{C3D6BCFC-2EBB-4B29-BBB2-D83A386D1EB1}" type="sibTrans" cxnId="{4866DF50-C100-4E8B-91B9-4F77058196B1}">
      <dgm:prSet/>
      <dgm:spPr/>
      <dgm:t>
        <a:bodyPr/>
        <a:lstStyle/>
        <a:p>
          <a:endParaRPr lang="fr-FR" sz="2400" b="1"/>
        </a:p>
      </dgm:t>
    </dgm:pt>
    <dgm:pt modelId="{FA7BABCA-8E8A-4E7A-B211-98599AAA84B6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200" b="1" dirty="0" smtClean="0"/>
            <a:t>E&amp;P Data Bank</a:t>
          </a:r>
          <a:endParaRPr lang="fr-FR" sz="1200" b="1" dirty="0"/>
        </a:p>
      </dgm:t>
    </dgm:pt>
    <dgm:pt modelId="{D80AE430-AB75-4022-B2D9-C51B21547C53}" type="parTrans" cxnId="{07B205A2-2F47-4A3E-A1B4-8170C0938C91}">
      <dgm:prSet/>
      <dgm:spPr/>
      <dgm:t>
        <a:bodyPr/>
        <a:lstStyle/>
        <a:p>
          <a:endParaRPr lang="fr-FR" sz="2800" b="1"/>
        </a:p>
      </dgm:t>
    </dgm:pt>
    <dgm:pt modelId="{2CC4D90A-4A96-4891-8AD3-CC2BA08E3531}" type="sibTrans" cxnId="{07B205A2-2F47-4A3E-A1B4-8170C0938C91}">
      <dgm:prSet/>
      <dgm:spPr/>
      <dgm:t>
        <a:bodyPr/>
        <a:lstStyle/>
        <a:p>
          <a:endParaRPr lang="fr-FR" sz="2400" b="1"/>
        </a:p>
      </dgm:t>
    </dgm:pt>
    <dgm:pt modelId="{5683FBEF-5AEA-4474-8082-8341C3DBB9F3}">
      <dgm:prSet custT="1"/>
      <dgm:spPr>
        <a:solidFill>
          <a:srgbClr val="FFC000"/>
        </a:solidFill>
      </dgm:spPr>
      <dgm:t>
        <a:bodyPr/>
        <a:lstStyle/>
        <a:p>
          <a:r>
            <a:rPr lang="fr-FR" sz="1200" b="1" dirty="0" err="1" smtClean="0"/>
            <a:t>Hydrocarbons</a:t>
          </a:r>
          <a:endParaRPr lang="fr-FR" sz="1200" b="1" dirty="0" smtClean="0"/>
        </a:p>
        <a:p>
          <a:r>
            <a:rPr lang="fr-FR" sz="1200" b="1" dirty="0" err="1" smtClean="0"/>
            <a:t>Development</a:t>
          </a:r>
          <a:r>
            <a:rPr lang="fr-FR" sz="1200" b="1" dirty="0" smtClean="0"/>
            <a:t> &amp; Exploitation</a:t>
          </a:r>
          <a:endParaRPr lang="fr-FR" sz="1200" b="1" dirty="0"/>
        </a:p>
      </dgm:t>
    </dgm:pt>
    <dgm:pt modelId="{482BE69E-2384-4CA8-BEC3-CB7DA5FEC154}" type="parTrans" cxnId="{4EBFCA90-391E-4101-BA62-B779A51E7EA7}">
      <dgm:prSet/>
      <dgm:spPr/>
      <dgm:t>
        <a:bodyPr/>
        <a:lstStyle/>
        <a:p>
          <a:endParaRPr lang="fr-FR" sz="2800" b="1"/>
        </a:p>
      </dgm:t>
    </dgm:pt>
    <dgm:pt modelId="{6F04CB67-01EA-4E0E-A6DF-6F859B147899}" type="sibTrans" cxnId="{4EBFCA90-391E-4101-BA62-B779A51E7EA7}">
      <dgm:prSet/>
      <dgm:spPr/>
      <dgm:t>
        <a:bodyPr/>
        <a:lstStyle/>
        <a:p>
          <a:endParaRPr lang="fr-FR" sz="2400" b="1"/>
        </a:p>
      </dgm:t>
    </dgm:pt>
    <dgm:pt modelId="{155CE205-A140-48E5-8C6E-D56ACE6826A4}">
      <dgm:prSet custT="1"/>
      <dgm:spPr>
        <a:solidFill>
          <a:srgbClr val="FFC000"/>
        </a:solidFill>
      </dgm:spPr>
      <dgm:t>
        <a:bodyPr/>
        <a:lstStyle/>
        <a:p>
          <a:r>
            <a:rPr lang="fr-FR" sz="1200" b="1" dirty="0" smtClean="0"/>
            <a:t>Natural </a:t>
          </a:r>
          <a:r>
            <a:rPr lang="fr-FR" sz="1200" b="1" dirty="0" err="1" smtClean="0"/>
            <a:t>Gas</a:t>
          </a:r>
          <a:endParaRPr lang="fr-FR" sz="1200" b="1" dirty="0"/>
        </a:p>
      </dgm:t>
    </dgm:pt>
    <dgm:pt modelId="{0B1B0E62-F12A-48FC-B981-4FF5009028D4}" type="parTrans" cxnId="{FA3FD0B7-C33C-44B2-8279-DF057A672E21}">
      <dgm:prSet/>
      <dgm:spPr/>
      <dgm:t>
        <a:bodyPr/>
        <a:lstStyle/>
        <a:p>
          <a:endParaRPr lang="fr-FR" sz="2800" b="1"/>
        </a:p>
      </dgm:t>
    </dgm:pt>
    <dgm:pt modelId="{E4CE79BD-F0BF-4821-9BEB-499F12E9890E}" type="sibTrans" cxnId="{FA3FD0B7-C33C-44B2-8279-DF057A672E21}">
      <dgm:prSet/>
      <dgm:spPr/>
      <dgm:t>
        <a:bodyPr/>
        <a:lstStyle/>
        <a:p>
          <a:endParaRPr lang="fr-FR" sz="2400" b="1"/>
        </a:p>
      </dgm:t>
    </dgm:pt>
    <dgm:pt modelId="{844E81CA-147A-4C35-A290-347AC2537E1A}" type="pres">
      <dgm:prSet presAssocID="{B5AF79F3-62E1-47E1-A642-0670FCA79B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13A2100-B1D8-4D1E-BBCA-F2A6DD875171}" type="pres">
      <dgm:prSet presAssocID="{D6C988D5-A014-4D3C-9862-667B44B66BF4}" presName="hierRoot1" presStyleCnt="0">
        <dgm:presLayoutVars>
          <dgm:hierBranch val="init"/>
        </dgm:presLayoutVars>
      </dgm:prSet>
      <dgm:spPr/>
    </dgm:pt>
    <dgm:pt modelId="{CE6C5AB2-84CF-4826-88A0-1D90E557748B}" type="pres">
      <dgm:prSet presAssocID="{D6C988D5-A014-4D3C-9862-667B44B66BF4}" presName="rootComposite1" presStyleCnt="0"/>
      <dgm:spPr/>
    </dgm:pt>
    <dgm:pt modelId="{25B32D28-E244-4EA2-BF0A-9E55FFEDD634}" type="pres">
      <dgm:prSet presAssocID="{D6C988D5-A014-4D3C-9862-667B44B66BF4}" presName="rootText1" presStyleLbl="node0" presStyleIdx="0" presStyleCnt="1" custScaleX="154291" custScaleY="671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D3C399F-084F-45D3-A753-71E7270DD317}" type="pres">
      <dgm:prSet presAssocID="{D6C988D5-A014-4D3C-9862-667B44B66BF4}" presName="rootConnector1" presStyleLbl="node1" presStyleIdx="0" presStyleCnt="0"/>
      <dgm:spPr/>
      <dgm:t>
        <a:bodyPr/>
        <a:lstStyle/>
        <a:p>
          <a:endParaRPr lang="fr-FR"/>
        </a:p>
      </dgm:t>
    </dgm:pt>
    <dgm:pt modelId="{77112952-B192-42C9-A524-71DABC86EF0D}" type="pres">
      <dgm:prSet presAssocID="{D6C988D5-A014-4D3C-9862-667B44B66BF4}" presName="hierChild2" presStyleCnt="0"/>
      <dgm:spPr/>
    </dgm:pt>
    <dgm:pt modelId="{1B1C171F-143F-4ED8-8C98-4F121648E55B}" type="pres">
      <dgm:prSet presAssocID="{1023176E-A2AC-465D-9588-CC48D5776893}" presName="Name37" presStyleLbl="parChTrans1D2" presStyleIdx="0" presStyleCnt="6"/>
      <dgm:spPr/>
      <dgm:t>
        <a:bodyPr/>
        <a:lstStyle/>
        <a:p>
          <a:endParaRPr lang="fr-FR"/>
        </a:p>
      </dgm:t>
    </dgm:pt>
    <dgm:pt modelId="{74E25EFD-8CAB-4546-B470-DCF619F8C19C}" type="pres">
      <dgm:prSet presAssocID="{B1E394CA-3A84-4059-9D5D-2DBABB29C168}" presName="hierRoot2" presStyleCnt="0">
        <dgm:presLayoutVars>
          <dgm:hierBranch val="init"/>
        </dgm:presLayoutVars>
      </dgm:prSet>
      <dgm:spPr/>
    </dgm:pt>
    <dgm:pt modelId="{40041796-73E3-41DE-BE01-8E9B50B80F00}" type="pres">
      <dgm:prSet presAssocID="{B1E394CA-3A84-4059-9D5D-2DBABB29C168}" presName="rootComposite" presStyleCnt="0"/>
      <dgm:spPr/>
    </dgm:pt>
    <dgm:pt modelId="{65538476-F119-4081-AC25-A1BA9924299F}" type="pres">
      <dgm:prSet presAssocID="{B1E394CA-3A84-4059-9D5D-2DBABB29C168}" presName="rootText" presStyleLbl="node2" presStyleIdx="0" presStyleCnt="5" custScaleY="1262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1D813954-2E6A-4555-B367-3C35A72A6B98}" type="pres">
      <dgm:prSet presAssocID="{B1E394CA-3A84-4059-9D5D-2DBABB29C168}" presName="rootConnector" presStyleLbl="node2" presStyleIdx="0" presStyleCnt="5"/>
      <dgm:spPr/>
      <dgm:t>
        <a:bodyPr/>
        <a:lstStyle/>
        <a:p>
          <a:endParaRPr lang="fr-FR"/>
        </a:p>
      </dgm:t>
    </dgm:pt>
    <dgm:pt modelId="{A8C219B4-B08A-4498-90F0-806E501D3AEA}" type="pres">
      <dgm:prSet presAssocID="{B1E394CA-3A84-4059-9D5D-2DBABB29C168}" presName="hierChild4" presStyleCnt="0"/>
      <dgm:spPr/>
    </dgm:pt>
    <dgm:pt modelId="{A06EE226-ADED-4F87-8D0B-4280D4A465EC}" type="pres">
      <dgm:prSet presAssocID="{B1E394CA-3A84-4059-9D5D-2DBABB29C168}" presName="hierChild5" presStyleCnt="0"/>
      <dgm:spPr/>
    </dgm:pt>
    <dgm:pt modelId="{8F8154CA-A466-4732-AA86-ED772C1013EF}" type="pres">
      <dgm:prSet presAssocID="{35376374-1AAE-4777-A7EA-ABFFE74BF8C3}" presName="Name37" presStyleLbl="parChTrans1D2" presStyleIdx="1" presStyleCnt="6"/>
      <dgm:spPr/>
      <dgm:t>
        <a:bodyPr/>
        <a:lstStyle/>
        <a:p>
          <a:endParaRPr lang="fr-FR"/>
        </a:p>
      </dgm:t>
    </dgm:pt>
    <dgm:pt modelId="{6015071B-C65D-4834-AFC5-BEE17C78F3A2}" type="pres">
      <dgm:prSet presAssocID="{7A3508A2-7D21-4D1A-AABC-ED7A2988FFD9}" presName="hierRoot2" presStyleCnt="0">
        <dgm:presLayoutVars>
          <dgm:hierBranch val="init"/>
        </dgm:presLayoutVars>
      </dgm:prSet>
      <dgm:spPr/>
    </dgm:pt>
    <dgm:pt modelId="{F0662676-AD7A-46F3-97D6-680138C37566}" type="pres">
      <dgm:prSet presAssocID="{7A3508A2-7D21-4D1A-AABC-ED7A2988FFD9}" presName="rootComposite" presStyleCnt="0"/>
      <dgm:spPr/>
    </dgm:pt>
    <dgm:pt modelId="{CA56809B-012F-4436-8251-75798FB7D505}" type="pres">
      <dgm:prSet presAssocID="{7A3508A2-7D21-4D1A-AABC-ED7A2988FFD9}" presName="rootText" presStyleLbl="node2" presStyleIdx="1" presStyleCnt="5" custScaleY="1262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31B20639-5E0D-41CB-AAEB-392B50E535C0}" type="pres">
      <dgm:prSet presAssocID="{7A3508A2-7D21-4D1A-AABC-ED7A2988FFD9}" presName="rootConnector" presStyleLbl="node2" presStyleIdx="1" presStyleCnt="5"/>
      <dgm:spPr/>
      <dgm:t>
        <a:bodyPr/>
        <a:lstStyle/>
        <a:p>
          <a:endParaRPr lang="fr-FR"/>
        </a:p>
      </dgm:t>
    </dgm:pt>
    <dgm:pt modelId="{DFB584A6-A192-4332-A521-91643AEDFEB1}" type="pres">
      <dgm:prSet presAssocID="{7A3508A2-7D21-4D1A-AABC-ED7A2988FFD9}" presName="hierChild4" presStyleCnt="0"/>
      <dgm:spPr/>
    </dgm:pt>
    <dgm:pt modelId="{8272D4D4-EDF2-4593-BEAA-2FED6B4951C1}" type="pres">
      <dgm:prSet presAssocID="{7A3508A2-7D21-4D1A-AABC-ED7A2988FFD9}" presName="hierChild5" presStyleCnt="0"/>
      <dgm:spPr/>
    </dgm:pt>
    <dgm:pt modelId="{650F1318-D211-4239-815C-460E63B2BE79}" type="pres">
      <dgm:prSet presAssocID="{482BE69E-2384-4CA8-BEC3-CB7DA5FEC154}" presName="Name37" presStyleLbl="parChTrans1D2" presStyleIdx="2" presStyleCnt="6"/>
      <dgm:spPr/>
      <dgm:t>
        <a:bodyPr/>
        <a:lstStyle/>
        <a:p>
          <a:endParaRPr lang="fr-FR"/>
        </a:p>
      </dgm:t>
    </dgm:pt>
    <dgm:pt modelId="{8F47B6C5-996D-44E3-9F7E-6C0DC142B046}" type="pres">
      <dgm:prSet presAssocID="{5683FBEF-5AEA-4474-8082-8341C3DBB9F3}" presName="hierRoot2" presStyleCnt="0">
        <dgm:presLayoutVars>
          <dgm:hierBranch val="init"/>
        </dgm:presLayoutVars>
      </dgm:prSet>
      <dgm:spPr/>
    </dgm:pt>
    <dgm:pt modelId="{0FA1A30F-27D2-4C35-A662-87C09DC4200E}" type="pres">
      <dgm:prSet presAssocID="{5683FBEF-5AEA-4474-8082-8341C3DBB9F3}" presName="rootComposite" presStyleCnt="0"/>
      <dgm:spPr/>
    </dgm:pt>
    <dgm:pt modelId="{935839B5-64B6-4C1D-9D3A-984C7078ED4F}" type="pres">
      <dgm:prSet presAssocID="{5683FBEF-5AEA-4474-8082-8341C3DBB9F3}" presName="rootText" presStyleLbl="node2" presStyleIdx="2" presStyleCnt="5" custScaleY="1262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F8A74DE2-0505-4683-A1C6-AA02AD2ECE32}" type="pres">
      <dgm:prSet presAssocID="{5683FBEF-5AEA-4474-8082-8341C3DBB9F3}" presName="rootConnector" presStyleLbl="node2" presStyleIdx="2" presStyleCnt="5"/>
      <dgm:spPr/>
      <dgm:t>
        <a:bodyPr/>
        <a:lstStyle/>
        <a:p>
          <a:endParaRPr lang="fr-FR"/>
        </a:p>
      </dgm:t>
    </dgm:pt>
    <dgm:pt modelId="{F07DDA65-74D2-4791-9765-E67C1D9CCB12}" type="pres">
      <dgm:prSet presAssocID="{5683FBEF-5AEA-4474-8082-8341C3DBB9F3}" presName="hierChild4" presStyleCnt="0"/>
      <dgm:spPr/>
    </dgm:pt>
    <dgm:pt modelId="{65447667-6C2F-4CCA-98DF-4A0B811BB54E}" type="pres">
      <dgm:prSet presAssocID="{5683FBEF-5AEA-4474-8082-8341C3DBB9F3}" presName="hierChild5" presStyleCnt="0"/>
      <dgm:spPr/>
    </dgm:pt>
    <dgm:pt modelId="{B07691A1-34D5-4836-89B1-9F3451384BE0}" type="pres">
      <dgm:prSet presAssocID="{0B1B0E62-F12A-48FC-B981-4FF5009028D4}" presName="Name37" presStyleLbl="parChTrans1D2" presStyleIdx="3" presStyleCnt="6"/>
      <dgm:spPr/>
      <dgm:t>
        <a:bodyPr/>
        <a:lstStyle/>
        <a:p>
          <a:endParaRPr lang="fr-FR"/>
        </a:p>
      </dgm:t>
    </dgm:pt>
    <dgm:pt modelId="{18B478D5-1937-4F03-8164-70415F494578}" type="pres">
      <dgm:prSet presAssocID="{155CE205-A140-48E5-8C6E-D56ACE6826A4}" presName="hierRoot2" presStyleCnt="0">
        <dgm:presLayoutVars>
          <dgm:hierBranch val="init"/>
        </dgm:presLayoutVars>
      </dgm:prSet>
      <dgm:spPr/>
    </dgm:pt>
    <dgm:pt modelId="{2F36AC59-426B-4A49-B231-995CF260B3EB}" type="pres">
      <dgm:prSet presAssocID="{155CE205-A140-48E5-8C6E-D56ACE6826A4}" presName="rootComposite" presStyleCnt="0"/>
      <dgm:spPr/>
    </dgm:pt>
    <dgm:pt modelId="{0FDF759E-3B9A-4346-B848-5074F5C0B39B}" type="pres">
      <dgm:prSet presAssocID="{155CE205-A140-48E5-8C6E-D56ACE6826A4}" presName="rootText" presStyleLbl="node2" presStyleIdx="3" presStyleCnt="5" custScaleY="1262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C5D57D01-4AD1-499F-A2A9-F1EACA451A9F}" type="pres">
      <dgm:prSet presAssocID="{155CE205-A140-48E5-8C6E-D56ACE6826A4}" presName="rootConnector" presStyleLbl="node2" presStyleIdx="3" presStyleCnt="5"/>
      <dgm:spPr/>
      <dgm:t>
        <a:bodyPr/>
        <a:lstStyle/>
        <a:p>
          <a:endParaRPr lang="fr-FR"/>
        </a:p>
      </dgm:t>
    </dgm:pt>
    <dgm:pt modelId="{9D5C6123-A3CB-4C89-B46B-724CDFE91D63}" type="pres">
      <dgm:prSet presAssocID="{155CE205-A140-48E5-8C6E-D56ACE6826A4}" presName="hierChild4" presStyleCnt="0"/>
      <dgm:spPr/>
    </dgm:pt>
    <dgm:pt modelId="{27F15C29-23F7-4750-BA3C-CCC291792DA9}" type="pres">
      <dgm:prSet presAssocID="{155CE205-A140-48E5-8C6E-D56ACE6826A4}" presName="hierChild5" presStyleCnt="0"/>
      <dgm:spPr/>
    </dgm:pt>
    <dgm:pt modelId="{80DA9730-5E57-4E1F-B1B5-FDD3415B9366}" type="pres">
      <dgm:prSet presAssocID="{D80AE430-AB75-4022-B2D9-C51B21547C53}" presName="Name37" presStyleLbl="parChTrans1D2" presStyleIdx="4" presStyleCnt="6"/>
      <dgm:spPr/>
      <dgm:t>
        <a:bodyPr/>
        <a:lstStyle/>
        <a:p>
          <a:endParaRPr lang="fr-FR"/>
        </a:p>
      </dgm:t>
    </dgm:pt>
    <dgm:pt modelId="{4916373A-5B65-4721-86EA-82C8BC027D94}" type="pres">
      <dgm:prSet presAssocID="{FA7BABCA-8E8A-4E7A-B211-98599AAA84B6}" presName="hierRoot2" presStyleCnt="0">
        <dgm:presLayoutVars>
          <dgm:hierBranch val="init"/>
        </dgm:presLayoutVars>
      </dgm:prSet>
      <dgm:spPr/>
    </dgm:pt>
    <dgm:pt modelId="{75B6E225-7DD5-4B28-8B82-7DF21E303B08}" type="pres">
      <dgm:prSet presAssocID="{FA7BABCA-8E8A-4E7A-B211-98599AAA84B6}" presName="rootComposite" presStyleCnt="0"/>
      <dgm:spPr/>
    </dgm:pt>
    <dgm:pt modelId="{5B2D2F13-97B7-480E-A080-8A67C088460C}" type="pres">
      <dgm:prSet presAssocID="{FA7BABCA-8E8A-4E7A-B211-98599AAA84B6}" presName="rootText" presStyleLbl="node2" presStyleIdx="4" presStyleCnt="5" custScaleX="103207" custScaleY="1262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C762A88C-65D7-451E-88A2-62F268B86494}" type="pres">
      <dgm:prSet presAssocID="{FA7BABCA-8E8A-4E7A-B211-98599AAA84B6}" presName="rootConnector" presStyleLbl="node2" presStyleIdx="4" presStyleCnt="5"/>
      <dgm:spPr/>
      <dgm:t>
        <a:bodyPr/>
        <a:lstStyle/>
        <a:p>
          <a:endParaRPr lang="fr-FR"/>
        </a:p>
      </dgm:t>
    </dgm:pt>
    <dgm:pt modelId="{D73F1CA8-BD40-4FAF-B8B0-F8B445CB2812}" type="pres">
      <dgm:prSet presAssocID="{FA7BABCA-8E8A-4E7A-B211-98599AAA84B6}" presName="hierChild4" presStyleCnt="0"/>
      <dgm:spPr/>
    </dgm:pt>
    <dgm:pt modelId="{18E86FB8-DD40-456A-AFDC-8B9AEE00C335}" type="pres">
      <dgm:prSet presAssocID="{FA7BABCA-8E8A-4E7A-B211-98599AAA84B6}" presName="hierChild5" presStyleCnt="0"/>
      <dgm:spPr/>
    </dgm:pt>
    <dgm:pt modelId="{2B86BFD7-3753-44B5-AC76-FF64489182A7}" type="pres">
      <dgm:prSet presAssocID="{D6C988D5-A014-4D3C-9862-667B44B66BF4}" presName="hierChild3" presStyleCnt="0"/>
      <dgm:spPr/>
    </dgm:pt>
    <dgm:pt modelId="{1AC4BC07-D79A-4C27-8FB4-C91136DC124D}" type="pres">
      <dgm:prSet presAssocID="{B1171761-70B3-49D2-B68F-E146C83FACBB}" presName="Name111" presStyleLbl="parChTrans1D2" presStyleIdx="5" presStyleCnt="6"/>
      <dgm:spPr/>
      <dgm:t>
        <a:bodyPr/>
        <a:lstStyle/>
        <a:p>
          <a:endParaRPr lang="fr-FR"/>
        </a:p>
      </dgm:t>
    </dgm:pt>
    <dgm:pt modelId="{BFC490EA-B946-45D3-9215-508AE07242E1}" type="pres">
      <dgm:prSet presAssocID="{C8C599D0-3C30-43A0-8974-86302740D799}" presName="hierRoot3" presStyleCnt="0">
        <dgm:presLayoutVars>
          <dgm:hierBranch val="init"/>
        </dgm:presLayoutVars>
      </dgm:prSet>
      <dgm:spPr/>
    </dgm:pt>
    <dgm:pt modelId="{5B3B8228-64E7-4BD3-992C-5221AB16F52A}" type="pres">
      <dgm:prSet presAssocID="{C8C599D0-3C30-43A0-8974-86302740D799}" presName="rootComposite3" presStyleCnt="0"/>
      <dgm:spPr/>
    </dgm:pt>
    <dgm:pt modelId="{DA73FF96-6CEF-4D08-B41D-E4B6EDFA8F10}" type="pres">
      <dgm:prSet presAssocID="{C8C599D0-3C30-43A0-8974-86302740D799}" presName="rootText3" presStyleLbl="asst1" presStyleIdx="0" presStyleCnt="1" custScaleX="103903" custScaleY="9404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80FABA0A-DD56-42CD-8497-3FDE6A335A5C}" type="pres">
      <dgm:prSet presAssocID="{C8C599D0-3C30-43A0-8974-86302740D799}" presName="rootConnector3" presStyleLbl="asst1" presStyleIdx="0" presStyleCnt="1"/>
      <dgm:spPr/>
      <dgm:t>
        <a:bodyPr/>
        <a:lstStyle/>
        <a:p>
          <a:endParaRPr lang="fr-FR"/>
        </a:p>
      </dgm:t>
    </dgm:pt>
    <dgm:pt modelId="{5FB2F969-4E33-49C6-9958-6EDA49CB3DCD}" type="pres">
      <dgm:prSet presAssocID="{C8C599D0-3C30-43A0-8974-86302740D799}" presName="hierChild6" presStyleCnt="0"/>
      <dgm:spPr/>
    </dgm:pt>
    <dgm:pt modelId="{BE155277-A6D0-427F-B4B4-491D1552F74D}" type="pres">
      <dgm:prSet presAssocID="{C8C599D0-3C30-43A0-8974-86302740D799}" presName="hierChild7" presStyleCnt="0"/>
      <dgm:spPr/>
    </dgm:pt>
  </dgm:ptLst>
  <dgm:cxnLst>
    <dgm:cxn modelId="{36C0C365-B777-40B2-9469-AF556F7FB7CF}" type="presOf" srcId="{5683FBEF-5AEA-4474-8082-8341C3DBB9F3}" destId="{F8A74DE2-0505-4683-A1C6-AA02AD2ECE32}" srcOrd="1" destOrd="0" presId="urn:microsoft.com/office/officeart/2005/8/layout/orgChart1"/>
    <dgm:cxn modelId="{28147C1A-DE34-4632-B59D-01F4BBAD1007}" type="presOf" srcId="{0B1B0E62-F12A-48FC-B981-4FF5009028D4}" destId="{B07691A1-34D5-4836-89B1-9F3451384BE0}" srcOrd="0" destOrd="0" presId="urn:microsoft.com/office/officeart/2005/8/layout/orgChart1"/>
    <dgm:cxn modelId="{F067BD10-4D1E-4DB4-9868-C04918838EF5}" type="presOf" srcId="{B5AF79F3-62E1-47E1-A642-0670FCA79BCF}" destId="{844E81CA-147A-4C35-A290-347AC2537E1A}" srcOrd="0" destOrd="0" presId="urn:microsoft.com/office/officeart/2005/8/layout/orgChart1"/>
    <dgm:cxn modelId="{A3325315-25E9-4028-99E4-00D872C79A4C}" type="presOf" srcId="{B1E394CA-3A84-4059-9D5D-2DBABB29C168}" destId="{1D813954-2E6A-4555-B367-3C35A72A6B98}" srcOrd="1" destOrd="0" presId="urn:microsoft.com/office/officeart/2005/8/layout/orgChart1"/>
    <dgm:cxn modelId="{EBF6AF1A-075D-44C7-B621-E97B335554DF}" type="presOf" srcId="{7A3508A2-7D21-4D1A-AABC-ED7A2988FFD9}" destId="{31B20639-5E0D-41CB-AAEB-392B50E535C0}" srcOrd="1" destOrd="0" presId="urn:microsoft.com/office/officeart/2005/8/layout/orgChart1"/>
    <dgm:cxn modelId="{45407FC3-0EC6-4C22-8CA1-72BC45E5D119}" srcId="{D6C988D5-A014-4D3C-9862-667B44B66BF4}" destId="{B1E394CA-3A84-4059-9D5D-2DBABB29C168}" srcOrd="1" destOrd="0" parTransId="{1023176E-A2AC-465D-9588-CC48D5776893}" sibTransId="{EFB4F18B-27D6-4031-94A5-C02F5376A0B4}"/>
    <dgm:cxn modelId="{295691AC-CD8A-425A-A84C-65F2F69D3418}" type="presOf" srcId="{155CE205-A140-48E5-8C6E-D56ACE6826A4}" destId="{0FDF759E-3B9A-4346-B848-5074F5C0B39B}" srcOrd="0" destOrd="0" presId="urn:microsoft.com/office/officeart/2005/8/layout/orgChart1"/>
    <dgm:cxn modelId="{ED683DF4-5B6C-4479-BE87-6A2642AF70CE}" type="presOf" srcId="{D6C988D5-A014-4D3C-9862-667B44B66BF4}" destId="{9D3C399F-084F-45D3-A753-71E7270DD317}" srcOrd="1" destOrd="0" presId="urn:microsoft.com/office/officeart/2005/8/layout/orgChart1"/>
    <dgm:cxn modelId="{013E4FB5-D089-4D2A-B271-1CD933272338}" type="presOf" srcId="{C8C599D0-3C30-43A0-8974-86302740D799}" destId="{DA73FF96-6CEF-4D08-B41D-E4B6EDFA8F10}" srcOrd="0" destOrd="0" presId="urn:microsoft.com/office/officeart/2005/8/layout/orgChart1"/>
    <dgm:cxn modelId="{1DB63F11-E50A-45C2-83FF-B246ED6A91B3}" srcId="{D6C988D5-A014-4D3C-9862-667B44B66BF4}" destId="{C8C599D0-3C30-43A0-8974-86302740D799}" srcOrd="0" destOrd="0" parTransId="{B1171761-70B3-49D2-B68F-E146C83FACBB}" sibTransId="{2216D520-BEDA-4FC5-9E91-1E535CF874C3}"/>
    <dgm:cxn modelId="{4FBC8087-32B4-40C1-B3E5-ADA82F947D58}" type="presOf" srcId="{D80AE430-AB75-4022-B2D9-C51B21547C53}" destId="{80DA9730-5E57-4E1F-B1B5-FDD3415B9366}" srcOrd="0" destOrd="0" presId="urn:microsoft.com/office/officeart/2005/8/layout/orgChart1"/>
    <dgm:cxn modelId="{DC242270-BBB9-4917-BED0-E7B21ED8D69C}" type="presOf" srcId="{7A3508A2-7D21-4D1A-AABC-ED7A2988FFD9}" destId="{CA56809B-012F-4436-8251-75798FB7D505}" srcOrd="0" destOrd="0" presId="urn:microsoft.com/office/officeart/2005/8/layout/orgChart1"/>
    <dgm:cxn modelId="{2F736179-48E9-4F65-8945-7690AFE37BF5}" type="presOf" srcId="{D6C988D5-A014-4D3C-9862-667B44B66BF4}" destId="{25B32D28-E244-4EA2-BF0A-9E55FFEDD634}" srcOrd="0" destOrd="0" presId="urn:microsoft.com/office/officeart/2005/8/layout/orgChart1"/>
    <dgm:cxn modelId="{4866DF50-C100-4E8B-91B9-4F77058196B1}" srcId="{D6C988D5-A014-4D3C-9862-667B44B66BF4}" destId="{7A3508A2-7D21-4D1A-AABC-ED7A2988FFD9}" srcOrd="2" destOrd="0" parTransId="{35376374-1AAE-4777-A7EA-ABFFE74BF8C3}" sibTransId="{C3D6BCFC-2EBB-4B29-BBB2-D83A386D1EB1}"/>
    <dgm:cxn modelId="{0486EDB8-D3D7-4E90-B55D-F0BD169F405A}" type="presOf" srcId="{B1171761-70B3-49D2-B68F-E146C83FACBB}" destId="{1AC4BC07-D79A-4C27-8FB4-C91136DC124D}" srcOrd="0" destOrd="0" presId="urn:microsoft.com/office/officeart/2005/8/layout/orgChart1"/>
    <dgm:cxn modelId="{4EBFCA90-391E-4101-BA62-B779A51E7EA7}" srcId="{D6C988D5-A014-4D3C-9862-667B44B66BF4}" destId="{5683FBEF-5AEA-4474-8082-8341C3DBB9F3}" srcOrd="3" destOrd="0" parTransId="{482BE69E-2384-4CA8-BEC3-CB7DA5FEC154}" sibTransId="{6F04CB67-01EA-4E0E-A6DF-6F859B147899}"/>
    <dgm:cxn modelId="{6D7AEF41-F438-4470-8124-F9DEC3DA073E}" type="presOf" srcId="{C8C599D0-3C30-43A0-8974-86302740D799}" destId="{80FABA0A-DD56-42CD-8497-3FDE6A335A5C}" srcOrd="1" destOrd="0" presId="urn:microsoft.com/office/officeart/2005/8/layout/orgChart1"/>
    <dgm:cxn modelId="{339588C0-DDA2-4131-A3B3-45BF87962859}" srcId="{B5AF79F3-62E1-47E1-A642-0670FCA79BCF}" destId="{D6C988D5-A014-4D3C-9862-667B44B66BF4}" srcOrd="0" destOrd="0" parTransId="{70264942-3D01-4E9B-8A6F-52F04C4009DB}" sibTransId="{F33419A1-9A5A-41D1-ACD3-9DD633A0ED65}"/>
    <dgm:cxn modelId="{387D9B01-922E-42B8-8528-C7F4D50BCB09}" type="presOf" srcId="{5683FBEF-5AEA-4474-8082-8341C3DBB9F3}" destId="{935839B5-64B6-4C1D-9D3A-984C7078ED4F}" srcOrd="0" destOrd="0" presId="urn:microsoft.com/office/officeart/2005/8/layout/orgChart1"/>
    <dgm:cxn modelId="{0FBCE4AF-9F71-48CE-BBFF-6F0C83F4E8F2}" type="presOf" srcId="{FA7BABCA-8E8A-4E7A-B211-98599AAA84B6}" destId="{5B2D2F13-97B7-480E-A080-8A67C088460C}" srcOrd="0" destOrd="0" presId="urn:microsoft.com/office/officeart/2005/8/layout/orgChart1"/>
    <dgm:cxn modelId="{E9774AD6-E9D6-4A94-B8C0-107696E08FD0}" type="presOf" srcId="{B1E394CA-3A84-4059-9D5D-2DBABB29C168}" destId="{65538476-F119-4081-AC25-A1BA9924299F}" srcOrd="0" destOrd="0" presId="urn:microsoft.com/office/officeart/2005/8/layout/orgChart1"/>
    <dgm:cxn modelId="{FA3FD0B7-C33C-44B2-8279-DF057A672E21}" srcId="{D6C988D5-A014-4D3C-9862-667B44B66BF4}" destId="{155CE205-A140-48E5-8C6E-D56ACE6826A4}" srcOrd="4" destOrd="0" parTransId="{0B1B0E62-F12A-48FC-B981-4FF5009028D4}" sibTransId="{E4CE79BD-F0BF-4821-9BEB-499F12E9890E}"/>
    <dgm:cxn modelId="{07B205A2-2F47-4A3E-A1B4-8170C0938C91}" srcId="{D6C988D5-A014-4D3C-9862-667B44B66BF4}" destId="{FA7BABCA-8E8A-4E7A-B211-98599AAA84B6}" srcOrd="5" destOrd="0" parTransId="{D80AE430-AB75-4022-B2D9-C51B21547C53}" sibTransId="{2CC4D90A-4A96-4891-8AD3-CC2BA08E3531}"/>
    <dgm:cxn modelId="{DD509B22-9F2A-4AE8-97DA-C15E0B797D5A}" type="presOf" srcId="{482BE69E-2384-4CA8-BEC3-CB7DA5FEC154}" destId="{650F1318-D211-4239-815C-460E63B2BE79}" srcOrd="0" destOrd="0" presId="urn:microsoft.com/office/officeart/2005/8/layout/orgChart1"/>
    <dgm:cxn modelId="{03478FDC-4E52-448C-82CD-10565876071F}" type="presOf" srcId="{1023176E-A2AC-465D-9588-CC48D5776893}" destId="{1B1C171F-143F-4ED8-8C98-4F121648E55B}" srcOrd="0" destOrd="0" presId="urn:microsoft.com/office/officeart/2005/8/layout/orgChart1"/>
    <dgm:cxn modelId="{2F891919-0B0D-4F34-89D6-92FD3E91AEA5}" type="presOf" srcId="{155CE205-A140-48E5-8C6E-D56ACE6826A4}" destId="{C5D57D01-4AD1-499F-A2A9-F1EACA451A9F}" srcOrd="1" destOrd="0" presId="urn:microsoft.com/office/officeart/2005/8/layout/orgChart1"/>
    <dgm:cxn modelId="{629C7E96-7A8F-4BCE-80E9-AC3F66570AF0}" type="presOf" srcId="{FA7BABCA-8E8A-4E7A-B211-98599AAA84B6}" destId="{C762A88C-65D7-451E-88A2-62F268B86494}" srcOrd="1" destOrd="0" presId="urn:microsoft.com/office/officeart/2005/8/layout/orgChart1"/>
    <dgm:cxn modelId="{1D6CD351-B044-4C5C-ACCA-C4CFF8BAB21F}" type="presOf" srcId="{35376374-1AAE-4777-A7EA-ABFFE74BF8C3}" destId="{8F8154CA-A466-4732-AA86-ED772C1013EF}" srcOrd="0" destOrd="0" presId="urn:microsoft.com/office/officeart/2005/8/layout/orgChart1"/>
    <dgm:cxn modelId="{31424D7C-CC92-44A2-9526-A119674B6B12}" type="presParOf" srcId="{844E81CA-147A-4C35-A290-347AC2537E1A}" destId="{D13A2100-B1D8-4D1E-BBCA-F2A6DD875171}" srcOrd="0" destOrd="0" presId="urn:microsoft.com/office/officeart/2005/8/layout/orgChart1"/>
    <dgm:cxn modelId="{1D940F90-E6FE-4537-AE69-259FFE6070E7}" type="presParOf" srcId="{D13A2100-B1D8-4D1E-BBCA-F2A6DD875171}" destId="{CE6C5AB2-84CF-4826-88A0-1D90E557748B}" srcOrd="0" destOrd="0" presId="urn:microsoft.com/office/officeart/2005/8/layout/orgChart1"/>
    <dgm:cxn modelId="{8E08065A-D890-4294-9E7E-C62BA0098CCA}" type="presParOf" srcId="{CE6C5AB2-84CF-4826-88A0-1D90E557748B}" destId="{25B32D28-E244-4EA2-BF0A-9E55FFEDD634}" srcOrd="0" destOrd="0" presId="urn:microsoft.com/office/officeart/2005/8/layout/orgChart1"/>
    <dgm:cxn modelId="{6E38357B-52E0-47C2-9125-4B36D5D12D24}" type="presParOf" srcId="{CE6C5AB2-84CF-4826-88A0-1D90E557748B}" destId="{9D3C399F-084F-45D3-A753-71E7270DD317}" srcOrd="1" destOrd="0" presId="urn:microsoft.com/office/officeart/2005/8/layout/orgChart1"/>
    <dgm:cxn modelId="{CCBCF687-2E3C-4B20-B145-2C80778B123A}" type="presParOf" srcId="{D13A2100-B1D8-4D1E-BBCA-F2A6DD875171}" destId="{77112952-B192-42C9-A524-71DABC86EF0D}" srcOrd="1" destOrd="0" presId="urn:microsoft.com/office/officeart/2005/8/layout/orgChart1"/>
    <dgm:cxn modelId="{EF299C62-5154-4F40-9A63-4D6F4A59AEFA}" type="presParOf" srcId="{77112952-B192-42C9-A524-71DABC86EF0D}" destId="{1B1C171F-143F-4ED8-8C98-4F121648E55B}" srcOrd="0" destOrd="0" presId="urn:microsoft.com/office/officeart/2005/8/layout/orgChart1"/>
    <dgm:cxn modelId="{03B02C6D-F076-4138-B37D-D7EE8F34E193}" type="presParOf" srcId="{77112952-B192-42C9-A524-71DABC86EF0D}" destId="{74E25EFD-8CAB-4546-B470-DCF619F8C19C}" srcOrd="1" destOrd="0" presId="urn:microsoft.com/office/officeart/2005/8/layout/orgChart1"/>
    <dgm:cxn modelId="{A315BA69-4C43-43D5-9A8B-C29D854A7143}" type="presParOf" srcId="{74E25EFD-8CAB-4546-B470-DCF619F8C19C}" destId="{40041796-73E3-41DE-BE01-8E9B50B80F00}" srcOrd="0" destOrd="0" presId="urn:microsoft.com/office/officeart/2005/8/layout/orgChart1"/>
    <dgm:cxn modelId="{38A9F58D-C357-4141-BAF5-0AA4F8DF6E65}" type="presParOf" srcId="{40041796-73E3-41DE-BE01-8E9B50B80F00}" destId="{65538476-F119-4081-AC25-A1BA9924299F}" srcOrd="0" destOrd="0" presId="urn:microsoft.com/office/officeart/2005/8/layout/orgChart1"/>
    <dgm:cxn modelId="{14E4BF6C-42DD-44E2-B7B7-8C6BE1C3E547}" type="presParOf" srcId="{40041796-73E3-41DE-BE01-8E9B50B80F00}" destId="{1D813954-2E6A-4555-B367-3C35A72A6B98}" srcOrd="1" destOrd="0" presId="urn:microsoft.com/office/officeart/2005/8/layout/orgChart1"/>
    <dgm:cxn modelId="{0987904D-7874-4C86-845B-697889C6C26B}" type="presParOf" srcId="{74E25EFD-8CAB-4546-B470-DCF619F8C19C}" destId="{A8C219B4-B08A-4498-90F0-806E501D3AEA}" srcOrd="1" destOrd="0" presId="urn:microsoft.com/office/officeart/2005/8/layout/orgChart1"/>
    <dgm:cxn modelId="{E410DA84-B918-4FC8-BE61-9918A5B602A4}" type="presParOf" srcId="{74E25EFD-8CAB-4546-B470-DCF619F8C19C}" destId="{A06EE226-ADED-4F87-8D0B-4280D4A465EC}" srcOrd="2" destOrd="0" presId="urn:microsoft.com/office/officeart/2005/8/layout/orgChart1"/>
    <dgm:cxn modelId="{474D9F2E-9476-4A26-B05B-ABE0694681BB}" type="presParOf" srcId="{77112952-B192-42C9-A524-71DABC86EF0D}" destId="{8F8154CA-A466-4732-AA86-ED772C1013EF}" srcOrd="2" destOrd="0" presId="urn:microsoft.com/office/officeart/2005/8/layout/orgChart1"/>
    <dgm:cxn modelId="{ED6A7893-572F-4CD1-B7B5-939E80C5DCCC}" type="presParOf" srcId="{77112952-B192-42C9-A524-71DABC86EF0D}" destId="{6015071B-C65D-4834-AFC5-BEE17C78F3A2}" srcOrd="3" destOrd="0" presId="urn:microsoft.com/office/officeart/2005/8/layout/orgChart1"/>
    <dgm:cxn modelId="{64B7946A-71AC-481B-A82A-D038FB9059BB}" type="presParOf" srcId="{6015071B-C65D-4834-AFC5-BEE17C78F3A2}" destId="{F0662676-AD7A-46F3-97D6-680138C37566}" srcOrd="0" destOrd="0" presId="urn:microsoft.com/office/officeart/2005/8/layout/orgChart1"/>
    <dgm:cxn modelId="{85BF8FD7-C84B-4CEF-931F-E4B14383C078}" type="presParOf" srcId="{F0662676-AD7A-46F3-97D6-680138C37566}" destId="{CA56809B-012F-4436-8251-75798FB7D505}" srcOrd="0" destOrd="0" presId="urn:microsoft.com/office/officeart/2005/8/layout/orgChart1"/>
    <dgm:cxn modelId="{2EF2483B-F9FA-4639-B4CC-65679AF567EB}" type="presParOf" srcId="{F0662676-AD7A-46F3-97D6-680138C37566}" destId="{31B20639-5E0D-41CB-AAEB-392B50E535C0}" srcOrd="1" destOrd="0" presId="urn:microsoft.com/office/officeart/2005/8/layout/orgChart1"/>
    <dgm:cxn modelId="{6740C4D8-4F90-4B89-B53F-819F4472234E}" type="presParOf" srcId="{6015071B-C65D-4834-AFC5-BEE17C78F3A2}" destId="{DFB584A6-A192-4332-A521-91643AEDFEB1}" srcOrd="1" destOrd="0" presId="urn:microsoft.com/office/officeart/2005/8/layout/orgChart1"/>
    <dgm:cxn modelId="{8C1BB2A1-E020-4960-B0F9-66682CBE4EC5}" type="presParOf" srcId="{6015071B-C65D-4834-AFC5-BEE17C78F3A2}" destId="{8272D4D4-EDF2-4593-BEAA-2FED6B4951C1}" srcOrd="2" destOrd="0" presId="urn:microsoft.com/office/officeart/2005/8/layout/orgChart1"/>
    <dgm:cxn modelId="{CCFFCB83-E107-4E57-8726-AA6768C462EF}" type="presParOf" srcId="{77112952-B192-42C9-A524-71DABC86EF0D}" destId="{650F1318-D211-4239-815C-460E63B2BE79}" srcOrd="4" destOrd="0" presId="urn:microsoft.com/office/officeart/2005/8/layout/orgChart1"/>
    <dgm:cxn modelId="{15C82807-7219-460C-B366-2565EC4C878E}" type="presParOf" srcId="{77112952-B192-42C9-A524-71DABC86EF0D}" destId="{8F47B6C5-996D-44E3-9F7E-6C0DC142B046}" srcOrd="5" destOrd="0" presId="urn:microsoft.com/office/officeart/2005/8/layout/orgChart1"/>
    <dgm:cxn modelId="{F0A10170-D838-402B-8A38-1EDDE621AD05}" type="presParOf" srcId="{8F47B6C5-996D-44E3-9F7E-6C0DC142B046}" destId="{0FA1A30F-27D2-4C35-A662-87C09DC4200E}" srcOrd="0" destOrd="0" presId="urn:microsoft.com/office/officeart/2005/8/layout/orgChart1"/>
    <dgm:cxn modelId="{6C86ACE8-470B-47CC-B3DE-1EECAE5743DA}" type="presParOf" srcId="{0FA1A30F-27D2-4C35-A662-87C09DC4200E}" destId="{935839B5-64B6-4C1D-9D3A-984C7078ED4F}" srcOrd="0" destOrd="0" presId="urn:microsoft.com/office/officeart/2005/8/layout/orgChart1"/>
    <dgm:cxn modelId="{C32F7601-8383-4FBE-B30B-AC224381E752}" type="presParOf" srcId="{0FA1A30F-27D2-4C35-A662-87C09DC4200E}" destId="{F8A74DE2-0505-4683-A1C6-AA02AD2ECE32}" srcOrd="1" destOrd="0" presId="urn:microsoft.com/office/officeart/2005/8/layout/orgChart1"/>
    <dgm:cxn modelId="{CB65DAAA-20C9-4E34-A346-415C37B9BE00}" type="presParOf" srcId="{8F47B6C5-996D-44E3-9F7E-6C0DC142B046}" destId="{F07DDA65-74D2-4791-9765-E67C1D9CCB12}" srcOrd="1" destOrd="0" presId="urn:microsoft.com/office/officeart/2005/8/layout/orgChart1"/>
    <dgm:cxn modelId="{96AA3EF3-6563-49DC-A616-18950D9DEEA4}" type="presParOf" srcId="{8F47B6C5-996D-44E3-9F7E-6C0DC142B046}" destId="{65447667-6C2F-4CCA-98DF-4A0B811BB54E}" srcOrd="2" destOrd="0" presId="urn:microsoft.com/office/officeart/2005/8/layout/orgChart1"/>
    <dgm:cxn modelId="{15045319-CFE7-41B9-B2FA-D17CF8B50C30}" type="presParOf" srcId="{77112952-B192-42C9-A524-71DABC86EF0D}" destId="{B07691A1-34D5-4836-89B1-9F3451384BE0}" srcOrd="6" destOrd="0" presId="urn:microsoft.com/office/officeart/2005/8/layout/orgChart1"/>
    <dgm:cxn modelId="{74A1152B-2D62-47A3-9756-CA8614ED887E}" type="presParOf" srcId="{77112952-B192-42C9-A524-71DABC86EF0D}" destId="{18B478D5-1937-4F03-8164-70415F494578}" srcOrd="7" destOrd="0" presId="urn:microsoft.com/office/officeart/2005/8/layout/orgChart1"/>
    <dgm:cxn modelId="{C43949E4-8B94-42AE-A2B3-32E2EA919101}" type="presParOf" srcId="{18B478D5-1937-4F03-8164-70415F494578}" destId="{2F36AC59-426B-4A49-B231-995CF260B3EB}" srcOrd="0" destOrd="0" presId="urn:microsoft.com/office/officeart/2005/8/layout/orgChart1"/>
    <dgm:cxn modelId="{3C4951CD-5F6F-4219-A72F-FA2EF7DAB998}" type="presParOf" srcId="{2F36AC59-426B-4A49-B231-995CF260B3EB}" destId="{0FDF759E-3B9A-4346-B848-5074F5C0B39B}" srcOrd="0" destOrd="0" presId="urn:microsoft.com/office/officeart/2005/8/layout/orgChart1"/>
    <dgm:cxn modelId="{4CC5F4B7-F7DD-402F-8519-08D0D4F1E32D}" type="presParOf" srcId="{2F36AC59-426B-4A49-B231-995CF260B3EB}" destId="{C5D57D01-4AD1-499F-A2A9-F1EACA451A9F}" srcOrd="1" destOrd="0" presId="urn:microsoft.com/office/officeart/2005/8/layout/orgChart1"/>
    <dgm:cxn modelId="{B3589DB6-6E8F-4FFE-9305-F2394DBF31D6}" type="presParOf" srcId="{18B478D5-1937-4F03-8164-70415F494578}" destId="{9D5C6123-A3CB-4C89-B46B-724CDFE91D63}" srcOrd="1" destOrd="0" presId="urn:microsoft.com/office/officeart/2005/8/layout/orgChart1"/>
    <dgm:cxn modelId="{A519488B-3192-4FB8-9114-0E8CCE7E06F9}" type="presParOf" srcId="{18B478D5-1937-4F03-8164-70415F494578}" destId="{27F15C29-23F7-4750-BA3C-CCC291792DA9}" srcOrd="2" destOrd="0" presId="urn:microsoft.com/office/officeart/2005/8/layout/orgChart1"/>
    <dgm:cxn modelId="{D486F2E9-61E1-4D25-BB76-BB712859FE32}" type="presParOf" srcId="{77112952-B192-42C9-A524-71DABC86EF0D}" destId="{80DA9730-5E57-4E1F-B1B5-FDD3415B9366}" srcOrd="8" destOrd="0" presId="urn:microsoft.com/office/officeart/2005/8/layout/orgChart1"/>
    <dgm:cxn modelId="{075A6198-04B9-4863-8474-CE020DA1E48B}" type="presParOf" srcId="{77112952-B192-42C9-A524-71DABC86EF0D}" destId="{4916373A-5B65-4721-86EA-82C8BC027D94}" srcOrd="9" destOrd="0" presId="urn:microsoft.com/office/officeart/2005/8/layout/orgChart1"/>
    <dgm:cxn modelId="{21B98798-6A67-4D39-AB44-A056E68CE1F3}" type="presParOf" srcId="{4916373A-5B65-4721-86EA-82C8BC027D94}" destId="{75B6E225-7DD5-4B28-8B82-7DF21E303B08}" srcOrd="0" destOrd="0" presId="urn:microsoft.com/office/officeart/2005/8/layout/orgChart1"/>
    <dgm:cxn modelId="{79682ED6-50F5-4BE4-943D-FAA61BA44AF0}" type="presParOf" srcId="{75B6E225-7DD5-4B28-8B82-7DF21E303B08}" destId="{5B2D2F13-97B7-480E-A080-8A67C088460C}" srcOrd="0" destOrd="0" presId="urn:microsoft.com/office/officeart/2005/8/layout/orgChart1"/>
    <dgm:cxn modelId="{8AD5FE1C-EA8E-4620-903D-23E438D10CA0}" type="presParOf" srcId="{75B6E225-7DD5-4B28-8B82-7DF21E303B08}" destId="{C762A88C-65D7-451E-88A2-62F268B86494}" srcOrd="1" destOrd="0" presId="urn:microsoft.com/office/officeart/2005/8/layout/orgChart1"/>
    <dgm:cxn modelId="{364C7F13-0EE1-4155-8B5A-9DD43CD5D838}" type="presParOf" srcId="{4916373A-5B65-4721-86EA-82C8BC027D94}" destId="{D73F1CA8-BD40-4FAF-B8B0-F8B445CB2812}" srcOrd="1" destOrd="0" presId="urn:microsoft.com/office/officeart/2005/8/layout/orgChart1"/>
    <dgm:cxn modelId="{B2D88A78-3869-4F80-B48E-AF3C7BB1314E}" type="presParOf" srcId="{4916373A-5B65-4721-86EA-82C8BC027D94}" destId="{18E86FB8-DD40-456A-AFDC-8B9AEE00C335}" srcOrd="2" destOrd="0" presId="urn:microsoft.com/office/officeart/2005/8/layout/orgChart1"/>
    <dgm:cxn modelId="{7A887FC1-5A31-493B-B8BD-96F26EA61435}" type="presParOf" srcId="{D13A2100-B1D8-4D1E-BBCA-F2A6DD875171}" destId="{2B86BFD7-3753-44B5-AC76-FF64489182A7}" srcOrd="2" destOrd="0" presId="urn:microsoft.com/office/officeart/2005/8/layout/orgChart1"/>
    <dgm:cxn modelId="{2D95955F-E2D4-417B-8D05-6B5DFB8A3072}" type="presParOf" srcId="{2B86BFD7-3753-44B5-AC76-FF64489182A7}" destId="{1AC4BC07-D79A-4C27-8FB4-C91136DC124D}" srcOrd="0" destOrd="0" presId="urn:microsoft.com/office/officeart/2005/8/layout/orgChart1"/>
    <dgm:cxn modelId="{B3ADDC54-0712-4462-B7C2-3FC2839B7BFF}" type="presParOf" srcId="{2B86BFD7-3753-44B5-AC76-FF64489182A7}" destId="{BFC490EA-B946-45D3-9215-508AE07242E1}" srcOrd="1" destOrd="0" presId="urn:microsoft.com/office/officeart/2005/8/layout/orgChart1"/>
    <dgm:cxn modelId="{90AAF8E1-9C35-4E75-A43D-1C517352A8BF}" type="presParOf" srcId="{BFC490EA-B946-45D3-9215-508AE07242E1}" destId="{5B3B8228-64E7-4BD3-992C-5221AB16F52A}" srcOrd="0" destOrd="0" presId="urn:microsoft.com/office/officeart/2005/8/layout/orgChart1"/>
    <dgm:cxn modelId="{46D4977F-2641-4815-BE2E-041B7B006681}" type="presParOf" srcId="{5B3B8228-64E7-4BD3-992C-5221AB16F52A}" destId="{DA73FF96-6CEF-4D08-B41D-E4B6EDFA8F10}" srcOrd="0" destOrd="0" presId="urn:microsoft.com/office/officeart/2005/8/layout/orgChart1"/>
    <dgm:cxn modelId="{46BF542A-BDF1-47BA-89D0-62B7E2206567}" type="presParOf" srcId="{5B3B8228-64E7-4BD3-992C-5221AB16F52A}" destId="{80FABA0A-DD56-42CD-8497-3FDE6A335A5C}" srcOrd="1" destOrd="0" presId="urn:microsoft.com/office/officeart/2005/8/layout/orgChart1"/>
    <dgm:cxn modelId="{5929EBC7-E0EA-4B81-8CF8-77B0EAD8342E}" type="presParOf" srcId="{BFC490EA-B946-45D3-9215-508AE07242E1}" destId="{5FB2F969-4E33-49C6-9958-6EDA49CB3DCD}" srcOrd="1" destOrd="0" presId="urn:microsoft.com/office/officeart/2005/8/layout/orgChart1"/>
    <dgm:cxn modelId="{CBAD57FE-2024-4F1A-A9CD-9BCA90E9F864}" type="presParOf" srcId="{BFC490EA-B946-45D3-9215-508AE07242E1}" destId="{BE155277-A6D0-427F-B4B4-491D1552F74D}" srcOrd="2" destOrd="0" presId="urn:microsoft.com/office/officeart/2005/8/layout/orgChart1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4BC07-D79A-4C27-8FB4-C91136DC124D}">
      <dsp:nvSpPr>
        <dsp:cNvPr id="0" name=""/>
        <dsp:cNvSpPr/>
      </dsp:nvSpPr>
      <dsp:spPr>
        <a:xfrm>
          <a:off x="3714663" y="1361583"/>
          <a:ext cx="137764" cy="603540"/>
        </a:xfrm>
        <a:custGeom>
          <a:avLst/>
          <a:gdLst/>
          <a:ahLst/>
          <a:cxnLst/>
          <a:rect l="0" t="0" r="0" b="0"/>
          <a:pathLst>
            <a:path>
              <a:moveTo>
                <a:pt x="137764" y="0"/>
              </a:moveTo>
              <a:lnTo>
                <a:pt x="137764" y="603540"/>
              </a:lnTo>
              <a:lnTo>
                <a:pt x="0" y="6035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A9730-5E57-4E1F-B1B5-FDD3415B9366}">
      <dsp:nvSpPr>
        <dsp:cNvPr id="0" name=""/>
        <dsp:cNvSpPr/>
      </dsp:nvSpPr>
      <dsp:spPr>
        <a:xfrm>
          <a:off x="3852427" y="1361583"/>
          <a:ext cx="3175149" cy="120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16"/>
              </a:lnTo>
              <a:lnTo>
                <a:pt x="3175149" y="1069316"/>
              </a:lnTo>
              <a:lnTo>
                <a:pt x="3175149" y="120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691A1-34D5-4836-89B1-9F3451384BE0}">
      <dsp:nvSpPr>
        <dsp:cNvPr id="0" name=""/>
        <dsp:cNvSpPr/>
      </dsp:nvSpPr>
      <dsp:spPr>
        <a:xfrm>
          <a:off x="3852427" y="1361583"/>
          <a:ext cx="1566536" cy="120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16"/>
              </a:lnTo>
              <a:lnTo>
                <a:pt x="1566536" y="1069316"/>
              </a:lnTo>
              <a:lnTo>
                <a:pt x="1566536" y="120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F1318-D211-4239-815C-460E63B2BE79}">
      <dsp:nvSpPr>
        <dsp:cNvPr id="0" name=""/>
        <dsp:cNvSpPr/>
      </dsp:nvSpPr>
      <dsp:spPr>
        <a:xfrm>
          <a:off x="3785669" y="1361583"/>
          <a:ext cx="91440" cy="1207081"/>
        </a:xfrm>
        <a:custGeom>
          <a:avLst/>
          <a:gdLst/>
          <a:ahLst/>
          <a:cxnLst/>
          <a:rect l="0" t="0" r="0" b="0"/>
          <a:pathLst>
            <a:path>
              <a:moveTo>
                <a:pt x="66758" y="0"/>
              </a:moveTo>
              <a:lnTo>
                <a:pt x="66758" y="1069316"/>
              </a:lnTo>
              <a:lnTo>
                <a:pt x="45720" y="1069316"/>
              </a:lnTo>
              <a:lnTo>
                <a:pt x="45720" y="120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154CA-A466-4732-AA86-ED772C1013EF}">
      <dsp:nvSpPr>
        <dsp:cNvPr id="0" name=""/>
        <dsp:cNvSpPr/>
      </dsp:nvSpPr>
      <dsp:spPr>
        <a:xfrm>
          <a:off x="2243814" y="1361583"/>
          <a:ext cx="1608613" cy="1207081"/>
        </a:xfrm>
        <a:custGeom>
          <a:avLst/>
          <a:gdLst/>
          <a:ahLst/>
          <a:cxnLst/>
          <a:rect l="0" t="0" r="0" b="0"/>
          <a:pathLst>
            <a:path>
              <a:moveTo>
                <a:pt x="1608613" y="0"/>
              </a:moveTo>
              <a:lnTo>
                <a:pt x="1608613" y="1069316"/>
              </a:lnTo>
              <a:lnTo>
                <a:pt x="0" y="1069316"/>
              </a:lnTo>
              <a:lnTo>
                <a:pt x="0" y="120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C171F-143F-4ED8-8C98-4F121648E55B}">
      <dsp:nvSpPr>
        <dsp:cNvPr id="0" name=""/>
        <dsp:cNvSpPr/>
      </dsp:nvSpPr>
      <dsp:spPr>
        <a:xfrm>
          <a:off x="656240" y="1361583"/>
          <a:ext cx="3196187" cy="1207081"/>
        </a:xfrm>
        <a:custGeom>
          <a:avLst/>
          <a:gdLst/>
          <a:ahLst/>
          <a:cxnLst/>
          <a:rect l="0" t="0" r="0" b="0"/>
          <a:pathLst>
            <a:path>
              <a:moveTo>
                <a:pt x="3196187" y="0"/>
              </a:moveTo>
              <a:lnTo>
                <a:pt x="3196187" y="1069316"/>
              </a:lnTo>
              <a:lnTo>
                <a:pt x="0" y="1069316"/>
              </a:lnTo>
              <a:lnTo>
                <a:pt x="0" y="120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32D28-E244-4EA2-BF0A-9E55FFEDD634}">
      <dsp:nvSpPr>
        <dsp:cNvPr id="0" name=""/>
        <dsp:cNvSpPr/>
      </dsp:nvSpPr>
      <dsp:spPr>
        <a:xfrm>
          <a:off x="2840244" y="921372"/>
          <a:ext cx="2024367" cy="44021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Chairman</a:t>
          </a:r>
          <a:endParaRPr lang="fr-FR" sz="1800" b="1" kern="1200" dirty="0"/>
        </a:p>
      </dsp:txBody>
      <dsp:txXfrm>
        <a:off x="2861733" y="942861"/>
        <a:ext cx="1981389" cy="397232"/>
      </dsp:txXfrm>
    </dsp:sp>
    <dsp:sp modelId="{65538476-F119-4081-AC25-A1BA9924299F}">
      <dsp:nvSpPr>
        <dsp:cNvPr id="0" name=""/>
        <dsp:cNvSpPr/>
      </dsp:nvSpPr>
      <dsp:spPr>
        <a:xfrm>
          <a:off x="217" y="2568664"/>
          <a:ext cx="1312045" cy="82797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/>
            <a:t>Contracts</a:t>
          </a:r>
          <a:r>
            <a:rPr lang="fr-FR" sz="1200" b="1" kern="1200" dirty="0" smtClean="0"/>
            <a:t> &amp; </a:t>
          </a:r>
          <a:r>
            <a:rPr lang="fr-FR" sz="1200" b="1" kern="1200" dirty="0" err="1" smtClean="0"/>
            <a:t>Legal</a:t>
          </a:r>
          <a:r>
            <a:rPr lang="fr-FR" sz="1200" b="1" kern="1200" dirty="0" smtClean="0"/>
            <a:t> </a:t>
          </a:r>
          <a:r>
            <a:rPr lang="fr-FR" sz="1200" b="1" kern="1200" dirty="0" err="1" smtClean="0"/>
            <a:t>Affairs</a:t>
          </a:r>
          <a:r>
            <a:rPr lang="fr-FR" sz="1200" b="1" kern="1200" dirty="0" smtClean="0"/>
            <a:t> </a:t>
          </a:r>
          <a:endParaRPr lang="fr-FR" sz="1200" b="1" kern="1200" dirty="0"/>
        </a:p>
      </dsp:txBody>
      <dsp:txXfrm>
        <a:off x="40636" y="2609083"/>
        <a:ext cx="1231207" cy="747141"/>
      </dsp:txXfrm>
    </dsp:sp>
    <dsp:sp modelId="{CA56809B-012F-4436-8251-75798FB7D505}">
      <dsp:nvSpPr>
        <dsp:cNvPr id="0" name=""/>
        <dsp:cNvSpPr/>
      </dsp:nvSpPr>
      <dsp:spPr>
        <a:xfrm>
          <a:off x="1587792" y="2568664"/>
          <a:ext cx="1312045" cy="82797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Promotion &amp; </a:t>
          </a:r>
          <a:r>
            <a:rPr lang="en-US" sz="1200" b="1" kern="1200" noProof="0" dirty="0" smtClean="0"/>
            <a:t>Valorization </a:t>
          </a:r>
          <a:endParaRPr lang="en-US" sz="1200" b="1" kern="1200" noProof="0" dirty="0"/>
        </a:p>
      </dsp:txBody>
      <dsp:txXfrm>
        <a:off x="1628211" y="2609083"/>
        <a:ext cx="1231207" cy="747141"/>
      </dsp:txXfrm>
    </dsp:sp>
    <dsp:sp modelId="{935839B5-64B6-4C1D-9D3A-984C7078ED4F}">
      <dsp:nvSpPr>
        <dsp:cNvPr id="0" name=""/>
        <dsp:cNvSpPr/>
      </dsp:nvSpPr>
      <dsp:spPr>
        <a:xfrm>
          <a:off x="3175366" y="2568664"/>
          <a:ext cx="1312045" cy="82797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/>
            <a:t>Hydrocarbons</a:t>
          </a:r>
          <a:endParaRPr lang="fr-FR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/>
            <a:t>Development</a:t>
          </a:r>
          <a:r>
            <a:rPr lang="fr-FR" sz="1200" b="1" kern="1200" dirty="0" smtClean="0"/>
            <a:t> &amp; Exploitation</a:t>
          </a:r>
          <a:endParaRPr lang="fr-FR" sz="1200" b="1" kern="1200" dirty="0"/>
        </a:p>
      </dsp:txBody>
      <dsp:txXfrm>
        <a:off x="3215785" y="2609083"/>
        <a:ext cx="1231207" cy="747141"/>
      </dsp:txXfrm>
    </dsp:sp>
    <dsp:sp modelId="{0FDF759E-3B9A-4346-B848-5074F5C0B39B}">
      <dsp:nvSpPr>
        <dsp:cNvPr id="0" name=""/>
        <dsp:cNvSpPr/>
      </dsp:nvSpPr>
      <dsp:spPr>
        <a:xfrm>
          <a:off x="4762941" y="2568664"/>
          <a:ext cx="1312045" cy="82797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Natural </a:t>
          </a:r>
          <a:r>
            <a:rPr lang="fr-FR" sz="1200" b="1" kern="1200" dirty="0" err="1" smtClean="0"/>
            <a:t>Gas</a:t>
          </a:r>
          <a:endParaRPr lang="fr-FR" sz="1200" b="1" kern="1200" dirty="0"/>
        </a:p>
      </dsp:txBody>
      <dsp:txXfrm>
        <a:off x="4803360" y="2609083"/>
        <a:ext cx="1231207" cy="747141"/>
      </dsp:txXfrm>
    </dsp:sp>
    <dsp:sp modelId="{5B2D2F13-97B7-480E-A080-8A67C088460C}">
      <dsp:nvSpPr>
        <dsp:cNvPr id="0" name=""/>
        <dsp:cNvSpPr/>
      </dsp:nvSpPr>
      <dsp:spPr>
        <a:xfrm>
          <a:off x="6350516" y="2568664"/>
          <a:ext cx="1354122" cy="82797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E&amp;P Data Bank</a:t>
          </a:r>
          <a:endParaRPr lang="fr-FR" sz="1200" b="1" kern="1200" dirty="0"/>
        </a:p>
      </dsp:txBody>
      <dsp:txXfrm>
        <a:off x="6390935" y="2609083"/>
        <a:ext cx="1273284" cy="747141"/>
      </dsp:txXfrm>
    </dsp:sp>
    <dsp:sp modelId="{DA73FF96-6CEF-4D08-B41D-E4B6EDFA8F10}">
      <dsp:nvSpPr>
        <dsp:cNvPr id="0" name=""/>
        <dsp:cNvSpPr/>
      </dsp:nvSpPr>
      <dsp:spPr>
        <a:xfrm>
          <a:off x="2351408" y="1656635"/>
          <a:ext cx="1363254" cy="61697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General </a:t>
          </a:r>
          <a:r>
            <a:rPr lang="fr-FR" sz="1400" b="1" kern="1200" dirty="0" err="1" smtClean="0"/>
            <a:t>Secretary</a:t>
          </a:r>
          <a:endParaRPr lang="fr-FR" sz="1400" b="1" kern="1200" dirty="0"/>
        </a:p>
      </dsp:txBody>
      <dsp:txXfrm>
        <a:off x="2381526" y="1686753"/>
        <a:ext cx="1303018" cy="556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0.94759</cdr:x>
      <cdr:y>0.16975</cdr:y>
    </cdr:from>
    <cdr:to>
      <cdr:x>0.98285</cdr:x>
      <cdr:y>0.75367</cdr:y>
    </cdr:to>
    <cdr:sp macro="" textlink="">
      <cdr:nvSpPr>
        <cdr:cNvPr id="2" name="ZoneTexte 1"/>
        <cdr:cNvSpPr txBox="1"/>
      </cdr:nvSpPr>
      <cdr:spPr>
        <a:xfrm xmlns:a="http://schemas.openxmlformats.org/drawingml/2006/main" rot="16200000">
          <a:off x="5655419" y="1489885"/>
          <a:ext cx="2038422" cy="2438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baseline="0" dirty="0" smtClean="0">
              <a:solidFill>
                <a:schemeClr val="accent3">
                  <a:lumMod val="75000"/>
                </a:schemeClr>
              </a:solidFill>
            </a:rPr>
            <a:t>discoveries  </a:t>
          </a:r>
          <a:endParaRPr lang="en-US" sz="18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0.01637</cdr:x>
      <cdr:y>0.20233</cdr:y>
    </cdr:from>
    <cdr:to>
      <cdr:x>0.05052</cdr:x>
      <cdr:y>0.7082</cdr:y>
    </cdr:to>
    <cdr:sp macro="" textlink="">
      <cdr:nvSpPr>
        <cdr:cNvPr id="3" name="ZoneTexte 1"/>
        <cdr:cNvSpPr txBox="1"/>
      </cdr:nvSpPr>
      <cdr:spPr>
        <a:xfrm xmlns:a="http://schemas.openxmlformats.org/drawingml/2006/main" rot="16200000">
          <a:off x="-651719" y="1471203"/>
          <a:ext cx="1765966" cy="236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baseline="0" dirty="0" smtClean="0"/>
            <a:t>wells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0.12974</cdr:x>
      <cdr:y>0.45833</cdr:y>
    </cdr:from>
    <cdr:to>
      <cdr:x>0.25319</cdr:x>
      <cdr:y>0.5919</cdr:y>
    </cdr:to>
    <cdr:sp macro="" textlink="">
      <cdr:nvSpPr>
        <cdr:cNvPr id="4" name="ZoneTexte 16"/>
        <cdr:cNvSpPr txBox="1"/>
      </cdr:nvSpPr>
      <cdr:spPr>
        <a:xfrm xmlns:a="http://schemas.openxmlformats.org/drawingml/2006/main">
          <a:off x="1080120" y="1584176"/>
          <a:ext cx="1027845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0000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1986-2005</a:t>
          </a:r>
        </a:p>
        <a:p xmlns:a="http://schemas.openxmlformats.org/drawingml/2006/main">
          <a:r>
            <a:rPr lang="fr-FR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30 </a:t>
          </a:r>
          <a:r>
            <a:rPr lang="fr-FR" sz="1200" dirty="0" err="1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wells</a:t>
          </a:r>
          <a:r>
            <a:rPr lang="fr-F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/</a:t>
          </a:r>
          <a:r>
            <a:rPr lang="fr-FR" sz="1200" dirty="0" err="1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year</a:t>
          </a:r>
          <a:endParaRPr lang="fr-FR" sz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0.10379</cdr:x>
      <cdr:y>0.625</cdr:y>
    </cdr:from>
    <cdr:to>
      <cdr:x>0.55354</cdr:x>
      <cdr:y>0.63823</cdr:y>
    </cdr:to>
    <cdr:sp macro="" textlink="">
      <cdr:nvSpPr>
        <cdr:cNvPr id="5" name="Connecteur droit avec flèche 4"/>
        <cdr:cNvSpPr/>
      </cdr:nvSpPr>
      <cdr:spPr>
        <a:xfrm xmlns:a="http://schemas.openxmlformats.org/drawingml/2006/main" flipV="1">
          <a:off x="864095" y="2160236"/>
          <a:ext cx="3744417" cy="45719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0.56219</cdr:x>
      <cdr:y>0.16667</cdr:y>
    </cdr:from>
    <cdr:to>
      <cdr:x>0.87355</cdr:x>
      <cdr:y>0.64583</cdr:y>
    </cdr:to>
    <cdr:sp macro="" textlink="">
      <cdr:nvSpPr>
        <cdr:cNvPr id="6" name="Connecteur droit avec flèche 5"/>
        <cdr:cNvSpPr/>
      </cdr:nvSpPr>
      <cdr:spPr>
        <a:xfrm xmlns:a="http://schemas.openxmlformats.org/drawingml/2006/main" flipV="1">
          <a:off x="4680521" y="576064"/>
          <a:ext cx="2592288" cy="165618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FF00"/>
          </a:solidFill>
          <a:headEnd type="arrow"/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endParaRPr lang="fr-FR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0.61408</cdr:x>
      <cdr:y>0.29167</cdr:y>
    </cdr:from>
    <cdr:to>
      <cdr:x>0.89627</cdr:x>
      <cdr:y>0.30489</cdr:y>
    </cdr:to>
    <cdr:sp macro="" textlink="">
      <cdr:nvSpPr>
        <cdr:cNvPr id="7" name="Connecteur droit avec flèche 6"/>
        <cdr:cNvSpPr/>
      </cdr:nvSpPr>
      <cdr:spPr>
        <a:xfrm xmlns:a="http://schemas.openxmlformats.org/drawingml/2006/main" flipV="1">
          <a:off x="5112568" y="1008112"/>
          <a:ext cx="2349403" cy="45719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0.65733</cdr:x>
      <cdr:y>0.08333</cdr:y>
    </cdr:from>
    <cdr:to>
      <cdr:x>0.78078</cdr:x>
      <cdr:y>0.2169</cdr:y>
    </cdr:to>
    <cdr:sp macro="" textlink="">
      <cdr:nvSpPr>
        <cdr:cNvPr id="8" name="ZoneTexte 16"/>
        <cdr:cNvSpPr txBox="1"/>
      </cdr:nvSpPr>
      <cdr:spPr>
        <a:xfrm xmlns:a="http://schemas.openxmlformats.org/drawingml/2006/main">
          <a:off x="5472608" y="288032"/>
          <a:ext cx="1027789" cy="4616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0000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2006-2017</a:t>
          </a:r>
          <a:endParaRPr lang="fr-FR" sz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 xmlns:a="http://schemas.openxmlformats.org/drawingml/2006/main">
          <a:r>
            <a:rPr lang="fr-FR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86 </a:t>
          </a:r>
          <a:r>
            <a:rPr lang="fr-FR" sz="1200" dirty="0" err="1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wells</a:t>
          </a:r>
          <a:r>
            <a:rPr lang="fr-F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/</a:t>
          </a:r>
          <a:r>
            <a:rPr lang="fr-FR" sz="1200" dirty="0" err="1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year</a:t>
          </a:r>
          <a:endParaRPr lang="fr-FR" sz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69430-67A9-46AE-BEA3-0CE330B607A0}" type="datetimeFigureOut">
              <a:rPr lang="fr-FR" smtClean="0"/>
              <a:pPr/>
              <a:t>29/01/2018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12664-B347-4DBB-B435-959A0AA324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1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B3BB-5460-4188-B440-4905B4BACF5C}" type="datetimeFigureOut">
              <a:rPr lang="fr-FR" smtClean="0"/>
              <a:pPr/>
              <a:t>29/01/2018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929C9-D5F4-47D8-8CE5-0A5FD78A1C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28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D74AA-25AF-4495-8F10-F42679463B7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29C9-D5F4-47D8-8CE5-0A5FD78A1C6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5CB6-E39A-4E82-8606-A2B36365E3E0}" type="datetime1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8500CA-50E3-45EF-B984-93937E0ADF3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Picture 4" descr="Image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AFFFB"/>
              </a:clrFrom>
              <a:clrTo>
                <a:srgbClr val="FA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4925"/>
            <a:ext cx="7048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87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BF1D-A06B-452F-BAEE-2DF9BBDE3112}" type="datetime1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09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D8B0-7164-4B37-B9E7-C2A15004D00D}" type="datetime1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288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1D36-DF54-470C-894C-B44191C03664}" type="datetime1">
              <a:rPr lang="fr-FR" smtClean="0"/>
              <a:t>29/01/2018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D4D4D"/>
                </a:solidFill>
                <a:latin typeface="Gill Sans MT"/>
                <a:cs typeface="Gill Sans MT"/>
              </a:defRPr>
            </a:lvl1pPr>
          </a:lstStyle>
          <a:p>
            <a:pPr marL="146050">
              <a:lnSpc>
                <a:spcPct val="100000"/>
              </a:lnSpc>
            </a:pPr>
            <a:fld id="{81D60167-4931-47E6-BA6A-407CBD079E47}" type="slidenum">
              <a:rPr dirty="0"/>
              <a:pPr marL="146050">
                <a:lnSpc>
                  <a:spcPct val="10000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5C16-83E6-45BF-8A84-D1F5584049C8}" type="datetime1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Picture 4" descr="Image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AFFFB"/>
              </a:clrFrom>
              <a:clrTo>
                <a:srgbClr val="FA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048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14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4A46-6827-4DAF-A6B1-58398DE881C1}" type="datetime1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74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163-411B-4334-AB53-5F4E300CC5D9}" type="datetime1">
              <a:rPr lang="fr-FR" smtClean="0"/>
              <a:t>29/01/2018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9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F5A-AC4B-4554-B864-3C2463567565}" type="datetime1">
              <a:rPr lang="fr-FR" smtClean="0"/>
              <a:t>29/01/2018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7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11E2-0B47-492B-82D5-B77C24659D67}" type="datetime1">
              <a:rPr lang="fr-FR" smtClean="0"/>
              <a:t>29/01/2018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7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E39C-D107-49E1-AC5B-9A95CD8250B2}" type="datetime1">
              <a:rPr lang="fr-FR" smtClean="0"/>
              <a:t>29/01/2018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99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B084-9E57-441D-A25D-C5F0D84B5CF5}" type="datetime1">
              <a:rPr lang="fr-FR" smtClean="0"/>
              <a:t>29/01/2018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5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4FB6-67D5-4F04-AA66-FD202E336CB9}" type="datetime1">
              <a:rPr lang="fr-FR" smtClean="0"/>
              <a:t>29/01/2018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4859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9EB9740-9830-446B-A128-44482C06BE22}" type="datetime1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58500CA-50E3-45EF-B984-93937E0ADF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71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" y="5293486"/>
            <a:ext cx="9144076" cy="1443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291326"/>
            <a:ext cx="9144000" cy="1446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43583"/>
            <a:ext cx="9146413" cy="1314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262402"/>
            <a:ext cx="9144000" cy="74930"/>
          </a:xfrm>
          <a:custGeom>
            <a:avLst/>
            <a:gdLst/>
            <a:ahLst/>
            <a:cxnLst/>
            <a:rect l="l" t="t" r="r" b="b"/>
            <a:pathLst>
              <a:path w="9144000" h="74929">
                <a:moveTo>
                  <a:pt x="0" y="74645"/>
                </a:moveTo>
                <a:lnTo>
                  <a:pt x="9144000" y="74645"/>
                </a:lnTo>
                <a:lnTo>
                  <a:pt x="9144000" y="0"/>
                </a:lnTo>
                <a:lnTo>
                  <a:pt x="0" y="0"/>
                </a:lnTo>
                <a:lnTo>
                  <a:pt x="0" y="74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" y="5502655"/>
            <a:ext cx="9144000" cy="1271270"/>
          </a:xfrm>
          <a:custGeom>
            <a:avLst/>
            <a:gdLst/>
            <a:ahLst/>
            <a:cxnLst/>
            <a:rect l="l" t="t" r="r" b="b"/>
            <a:pathLst>
              <a:path w="9144000" h="1271270">
                <a:moveTo>
                  <a:pt x="2187" y="121513"/>
                </a:moveTo>
                <a:lnTo>
                  <a:pt x="2184" y="124722"/>
                </a:lnTo>
                <a:lnTo>
                  <a:pt x="1980" y="137710"/>
                </a:lnTo>
                <a:lnTo>
                  <a:pt x="1556" y="150256"/>
                </a:lnTo>
                <a:lnTo>
                  <a:pt x="514" y="174963"/>
                </a:lnTo>
                <a:lnTo>
                  <a:pt x="132" y="187594"/>
                </a:lnTo>
                <a:lnTo>
                  <a:pt x="0" y="200723"/>
                </a:lnTo>
                <a:lnTo>
                  <a:pt x="6315261" y="1271163"/>
                </a:lnTo>
                <a:lnTo>
                  <a:pt x="6496983" y="1194333"/>
                </a:lnTo>
                <a:lnTo>
                  <a:pt x="6307895" y="1194333"/>
                </a:lnTo>
                <a:lnTo>
                  <a:pt x="2187" y="121513"/>
                </a:lnTo>
              </a:path>
              <a:path w="9144000" h="1271270">
                <a:moveTo>
                  <a:pt x="9143805" y="106"/>
                </a:moveTo>
                <a:lnTo>
                  <a:pt x="6307895" y="1194333"/>
                </a:lnTo>
                <a:lnTo>
                  <a:pt x="6496983" y="1194333"/>
                </a:lnTo>
                <a:lnTo>
                  <a:pt x="9141734" y="76164"/>
                </a:lnTo>
                <a:lnTo>
                  <a:pt x="9143239" y="25388"/>
                </a:lnTo>
                <a:lnTo>
                  <a:pt x="9143805" y="7869"/>
                </a:lnTo>
                <a:lnTo>
                  <a:pt x="9143805" y="10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37" y="34925"/>
            <a:ext cx="704850" cy="663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38144" y="1321308"/>
            <a:ext cx="2231136" cy="121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91865" y="1340738"/>
            <a:ext cx="2124075" cy="0"/>
          </a:xfrm>
          <a:custGeom>
            <a:avLst/>
            <a:gdLst/>
            <a:ahLst/>
            <a:cxnLst/>
            <a:rect l="l" t="t" r="r" b="b"/>
            <a:pathLst>
              <a:path w="2124075">
                <a:moveTo>
                  <a:pt x="0" y="0"/>
                </a:moveTo>
                <a:lnTo>
                  <a:pt x="2124075" y="0"/>
                </a:lnTo>
              </a:path>
            </a:pathLst>
          </a:custGeom>
          <a:ln w="15875">
            <a:solidFill>
              <a:srgbClr val="85C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5939" y="752475"/>
            <a:ext cx="7535545" cy="43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 smtClean="0">
                <a:latin typeface="Gill Sans MT"/>
                <a:cs typeface="Gill Sans MT"/>
              </a:rPr>
              <a:t>Na</a:t>
            </a:r>
            <a:r>
              <a:rPr sz="2000" spc="-10" dirty="0" smtClean="0">
                <a:latin typeface="Gill Sans MT"/>
                <a:cs typeface="Gill Sans MT"/>
              </a:rPr>
              <a:t>t</a:t>
            </a:r>
            <a:r>
              <a:rPr sz="2000" spc="-5" dirty="0" smtClean="0">
                <a:latin typeface="Gill Sans MT"/>
                <a:cs typeface="Gill Sans MT"/>
              </a:rPr>
              <a:t>iona</a:t>
            </a:r>
            <a:r>
              <a:rPr sz="2000" dirty="0" smtClean="0">
                <a:latin typeface="Gill Sans MT"/>
                <a:cs typeface="Gill Sans MT"/>
              </a:rPr>
              <a:t>l</a:t>
            </a:r>
            <a:r>
              <a:rPr sz="2000" spc="-200" dirty="0" smtClean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Agency</a:t>
            </a:r>
            <a:r>
              <a:rPr sz="2000" spc="-10" dirty="0">
                <a:latin typeface="Gill Sans MT"/>
                <a:cs typeface="Gill Sans MT"/>
              </a:rPr>
              <a:t> f</a:t>
            </a:r>
            <a:r>
              <a:rPr sz="2000" dirty="0">
                <a:latin typeface="Gill Sans MT"/>
                <a:cs typeface="Gill Sans MT"/>
              </a:rPr>
              <a:t>or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270" dirty="0">
                <a:latin typeface="Gill Sans MT"/>
                <a:cs typeface="Gill Sans MT"/>
              </a:rPr>
              <a:t> </a:t>
            </a:r>
            <a:r>
              <a:rPr sz="2000" spc="-105" dirty="0">
                <a:latin typeface="Gill Sans MT"/>
                <a:cs typeface="Gill Sans MT"/>
              </a:rPr>
              <a:t>V</a:t>
            </a:r>
            <a:r>
              <a:rPr sz="2000" dirty="0">
                <a:latin typeface="Gill Sans MT"/>
                <a:cs typeface="Gill Sans MT"/>
              </a:rPr>
              <a:t>alorization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H</a:t>
            </a:r>
            <a:r>
              <a:rPr sz="2000" dirty="0">
                <a:latin typeface="Gill Sans MT"/>
                <a:cs typeface="Gill Sans MT"/>
              </a:rPr>
              <a:t>yd</a:t>
            </a:r>
            <a:r>
              <a:rPr sz="2000" spc="-60" dirty="0">
                <a:latin typeface="Gill Sans MT"/>
                <a:cs typeface="Gill Sans MT"/>
              </a:rPr>
              <a:t>r</a:t>
            </a:r>
            <a:r>
              <a:rPr sz="2000" dirty="0">
                <a:latin typeface="Gill Sans MT"/>
                <a:cs typeface="Gill Sans MT"/>
              </a:rPr>
              <a:t>ocarbon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Resou</a:t>
            </a:r>
            <a:r>
              <a:rPr sz="2000" spc="-55" dirty="0">
                <a:latin typeface="Gill Sans MT"/>
                <a:cs typeface="Gill Sans MT"/>
              </a:rPr>
              <a:t>r</a:t>
            </a:r>
            <a:r>
              <a:rPr sz="2000" dirty="0">
                <a:latin typeface="Gill Sans MT"/>
                <a:cs typeface="Gill Sans MT"/>
              </a:rPr>
              <a:t>ces</a:t>
            </a:r>
          </a:p>
          <a:p>
            <a:pPr algn="ctr">
              <a:lnSpc>
                <a:spcPct val="100000"/>
              </a:lnSpc>
            </a:pPr>
            <a:r>
              <a:rPr sz="2000" dirty="0">
                <a:latin typeface="Gill Sans MT"/>
                <a:cs typeface="Gill Sans MT"/>
              </a:rPr>
              <a:t>«AL</a:t>
            </a:r>
            <a:r>
              <a:rPr sz="2000" spc="-15" dirty="0">
                <a:latin typeface="Gill Sans MT"/>
                <a:cs typeface="Gill Sans MT"/>
              </a:rPr>
              <a:t>NA</a:t>
            </a:r>
            <a:r>
              <a:rPr sz="2000" spc="-20" dirty="0">
                <a:latin typeface="Gill Sans MT"/>
                <a:cs typeface="Gill Sans MT"/>
              </a:rPr>
              <a:t>F</a:t>
            </a:r>
            <a:r>
              <a:rPr sz="2000" dirty="0">
                <a:latin typeface="Gill Sans MT"/>
                <a:cs typeface="Gill Sans MT"/>
              </a:rPr>
              <a:t>T»</a:t>
            </a: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633980">
              <a:lnSpc>
                <a:spcPts val="950"/>
              </a:lnSpc>
            </a:pPr>
            <a:endParaRPr sz="2400" dirty="0"/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latin typeface="Times New Roman"/>
              <a:cs typeface="Times New Roman"/>
            </a:endParaRPr>
          </a:p>
          <a:p>
            <a:pPr marL="68580" algn="ctr"/>
            <a:endParaRPr lang="en-US" sz="3200" dirty="0" smtClean="0">
              <a:latin typeface="Calibri" pitchFamily="34" charset="0"/>
            </a:endParaRPr>
          </a:p>
          <a:p>
            <a:pPr marL="68580" algn="ctr"/>
            <a:r>
              <a:rPr lang="en-US" sz="3200" dirty="0" smtClean="0">
                <a:latin typeface="Calibri" pitchFamily="34" charset="0"/>
              </a:rPr>
              <a:t>Oil and Gas E&amp;P Opportunities </a:t>
            </a:r>
          </a:p>
          <a:p>
            <a:pPr marL="68580" algn="ctr"/>
            <a:endParaRPr lang="en-US" sz="3200" dirty="0">
              <a:latin typeface="Calibri" pitchFamily="34" charset="0"/>
            </a:endParaRPr>
          </a:p>
          <a:p>
            <a:pPr marL="68580" algn="ctr"/>
            <a:endParaRPr lang="en-US" sz="3200" dirty="0" smtClean="0">
              <a:latin typeface="Calibri" pitchFamily="34" charset="0"/>
            </a:endParaRPr>
          </a:p>
          <a:p>
            <a:pPr marR="111760" lvl="1" algn="r">
              <a:spcBef>
                <a:spcPts val="430"/>
              </a:spcBef>
            </a:pPr>
            <a:endParaRPr lang="fr-FR" sz="3200" dirty="0">
              <a:latin typeface="Calibri" pitchFamily="34" charset="0"/>
            </a:endParaRPr>
          </a:p>
          <a:p>
            <a:pPr marR="111760" lvl="3" algn="r">
              <a:spcBef>
                <a:spcPts val="430"/>
              </a:spcBef>
            </a:pPr>
            <a:r>
              <a:rPr lang="en-US" sz="1600" spc="-15" dirty="0">
                <a:latin typeface="Gill Sans MT"/>
                <a:cs typeface="Gill Sans MT"/>
              </a:rPr>
              <a:t>2018 US-ALGERIA ENERGY FORUM</a:t>
            </a:r>
          </a:p>
          <a:p>
            <a:pPr marR="111760" lvl="1" algn="r">
              <a:spcBef>
                <a:spcPts val="430"/>
              </a:spcBef>
            </a:pPr>
            <a:r>
              <a:rPr lang="en-US" sz="1600" spc="-15" dirty="0" smtClean="0">
                <a:latin typeface="Gill Sans MT"/>
                <a:cs typeface="Gill Sans MT"/>
              </a:rPr>
              <a:t>Houston, January</a:t>
            </a:r>
            <a:r>
              <a:rPr sz="1600" dirty="0" smtClean="0">
                <a:latin typeface="Gill Sans MT"/>
                <a:cs typeface="Gill Sans MT"/>
              </a:rPr>
              <a:t> </a:t>
            </a:r>
            <a:r>
              <a:rPr lang="fr-FR" sz="1600" dirty="0" smtClean="0">
                <a:latin typeface="Gill Sans MT"/>
                <a:cs typeface="Gill Sans MT"/>
              </a:rPr>
              <a:t>29</a:t>
            </a:r>
            <a:r>
              <a:rPr lang="fr-FR" sz="1600" baseline="30000" dirty="0" smtClean="0">
                <a:latin typeface="Gill Sans MT"/>
                <a:cs typeface="Gill Sans MT"/>
              </a:rPr>
              <a:t>th</a:t>
            </a:r>
            <a:r>
              <a:rPr sz="1600" spc="-185" dirty="0" smtClean="0">
                <a:latin typeface="Gill Sans MT"/>
                <a:cs typeface="Gill Sans MT"/>
              </a:rPr>
              <a:t> </a:t>
            </a:r>
            <a:r>
              <a:rPr sz="1600" dirty="0" smtClean="0">
                <a:latin typeface="Gill Sans MT"/>
                <a:cs typeface="Gill Sans MT"/>
              </a:rPr>
              <a:t>201</a:t>
            </a:r>
            <a:r>
              <a:rPr lang="fr-FR" sz="1600" dirty="0" smtClean="0">
                <a:latin typeface="Gill Sans MT"/>
                <a:cs typeface="Gill Sans MT"/>
              </a:rPr>
              <a:t>8</a:t>
            </a:r>
            <a:endParaRPr sz="1600" dirty="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>
              <a:lnSpc>
                <a:spcPct val="100000"/>
              </a:lnSpc>
            </a:pPr>
            <a:fld id="{81D60167-4931-47E6-BA6A-407CBD079E47}" type="slidenum">
              <a:rPr dirty="0"/>
              <a:pPr marL="146050">
                <a:lnSpc>
                  <a:spcPct val="100000"/>
                </a:lnSpc>
              </a:pPr>
              <a:t>1</a:t>
            </a:fld>
            <a:endParaRPr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36347" y="332656"/>
            <a:ext cx="5838200" cy="6463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Hydrocarbons mining domain </a:t>
            </a:r>
            <a:endParaRPr lang="fr-F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51720" y="5949280"/>
            <a:ext cx="477271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Wildcat VS discoveries from 1986 to 2017</a:t>
            </a:r>
            <a:endParaRPr lang="en-US" b="1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743797"/>
              </p:ext>
            </p:extLst>
          </p:nvPr>
        </p:nvGraphicFramePr>
        <p:xfrm>
          <a:off x="251520" y="1340768"/>
          <a:ext cx="8325549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251520" y="2987659"/>
            <a:ext cx="3312368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Wide 3D/2D seismic coverage 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251520" y="3429076"/>
            <a:ext cx="3312368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Total of                   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670 000 Km 2D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180 000 Km²   3D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550 km </a:t>
            </a:r>
            <a:r>
              <a:rPr lang="en-US" dirty="0" smtClean="0"/>
              <a:t>of cores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&gt; 10 000 </a:t>
            </a:r>
            <a:r>
              <a:rPr lang="fr-FR" dirty="0"/>
              <a:t>W</a:t>
            </a:r>
            <a:r>
              <a:rPr lang="fr-FR" dirty="0" smtClean="0"/>
              <a:t>ells 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831006" y="3467196"/>
            <a:ext cx="5214974" cy="2786082"/>
            <a:chOff x="928662" y="3643314"/>
            <a:chExt cx="5214974" cy="278608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3692487"/>
              <a:ext cx="2665632" cy="1294088"/>
            </a:xfrm>
            <a:prstGeom prst="rect">
              <a:avLst/>
            </a:prstGeom>
            <a:solidFill>
              <a:schemeClr val="bg1">
                <a:lumMod val="85000"/>
                <a:alpha val="2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5121247"/>
              <a:ext cx="2693325" cy="1097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0" y="5125025"/>
              <a:ext cx="1600025" cy="1093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28662" y="3643314"/>
              <a:ext cx="5214974" cy="27860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878679" y="6291398"/>
            <a:ext cx="254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Map of the seismic/well </a:t>
            </a:r>
            <a:r>
              <a:rPr lang="en-US" sz="1200" b="1" i="1" dirty="0" err="1" smtClean="0"/>
              <a:t>converage</a:t>
            </a:r>
            <a:r>
              <a:rPr lang="en-US" sz="1200" b="1" i="1" dirty="0" smtClean="0"/>
              <a:t> 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1668311" y="260648"/>
            <a:ext cx="5838200" cy="120032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Hydrocarbons mining domain </a:t>
            </a:r>
          </a:p>
          <a:p>
            <a:pPr algn="ctr">
              <a:spcBef>
                <a:spcPct val="0"/>
              </a:spcBef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E&amp;P DATA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79" y="1469986"/>
            <a:ext cx="3024902" cy="188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251866" y="1916832"/>
            <a:ext cx="536398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quality , reliable and organized into an ISO 9001 V2015 Certified National Data Repository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483768" y="312887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+mj-ea"/>
                <a:cs typeface="+mj-cs"/>
              </a:rPr>
              <a:t>Infrastructures</a:t>
            </a:r>
            <a:endParaRPr lang="fr-FR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196752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20 855 </a:t>
            </a:r>
            <a:r>
              <a:rPr lang="en-US" dirty="0" smtClean="0"/>
              <a:t>km domestic pipelines,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3 </a:t>
            </a:r>
            <a:r>
              <a:rPr lang="en-US" dirty="0" smtClean="0"/>
              <a:t>pipelines </a:t>
            </a:r>
            <a:r>
              <a:rPr lang="en-US" dirty="0"/>
              <a:t>connect Algeria to Europe 2 Tcf (54 BCM) / year;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88 Oil &amp; Gas </a:t>
            </a:r>
            <a:r>
              <a:rPr lang="en-US" dirty="0" smtClean="0"/>
              <a:t>CPFs;   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4 </a:t>
            </a:r>
            <a:r>
              <a:rPr lang="en-US" dirty="0"/>
              <a:t>major natural gas liquefaction </a:t>
            </a:r>
            <a:r>
              <a:rPr lang="en-US" dirty="0" smtClean="0"/>
              <a:t>complexes:  56 BCM / year;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84679"/>
            <a:ext cx="8208912" cy="32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8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5326360" cy="5256584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dirty="0" smtClean="0"/>
              <a:t>Six (6) opportunities domains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en-US" kern="0" dirty="0" smtClean="0">
                <a:solidFill>
                  <a:sysClr val="windowText" lastClr="000000"/>
                </a:solidFill>
                <a:cs typeface="Arial" pitchFamily="34" charset="0"/>
              </a:rPr>
              <a:t>Prospection </a:t>
            </a:r>
            <a:r>
              <a:rPr lang="en-US" kern="0" dirty="0">
                <a:solidFill>
                  <a:sysClr val="windowText" lastClr="000000"/>
                </a:solidFill>
                <a:cs typeface="Arial" pitchFamily="34" charset="0"/>
              </a:rPr>
              <a:t>and Research in Frontier </a:t>
            </a:r>
            <a:r>
              <a:rPr lang="en-US" kern="0" dirty="0" smtClean="0">
                <a:solidFill>
                  <a:sysClr val="windowText" lastClr="000000"/>
                </a:solidFill>
                <a:cs typeface="Arial" pitchFamily="34" charset="0"/>
              </a:rPr>
              <a:t>area; </a:t>
            </a:r>
            <a:endParaRPr lang="en-US" kern="0" dirty="0">
              <a:solidFill>
                <a:sysClr val="windowText" lastClr="000000"/>
              </a:solidFill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en-US" kern="0" dirty="0" smtClean="0">
                <a:solidFill>
                  <a:sysClr val="windowText" lastClr="000000"/>
                </a:solidFill>
                <a:cs typeface="Arial" pitchFamily="34" charset="0"/>
              </a:rPr>
              <a:t>Explore Deep horizon, Stratigraphic </a:t>
            </a:r>
            <a:r>
              <a:rPr lang="en-US" kern="0" dirty="0">
                <a:solidFill>
                  <a:sysClr val="windowText" lastClr="000000"/>
                </a:solidFill>
                <a:cs typeface="Arial" pitchFamily="34" charset="0"/>
              </a:rPr>
              <a:t>&amp; mixed </a:t>
            </a:r>
            <a:r>
              <a:rPr lang="en-US" kern="0" dirty="0" smtClean="0">
                <a:solidFill>
                  <a:sysClr val="windowText" lastClr="000000"/>
                </a:solidFill>
                <a:cs typeface="Arial" pitchFamily="34" charset="0"/>
              </a:rPr>
              <a:t>traps, </a:t>
            </a:r>
            <a:r>
              <a:rPr lang="en-US" kern="0" dirty="0">
                <a:solidFill>
                  <a:sysClr val="windowText" lastClr="000000"/>
                </a:solidFill>
                <a:cs typeface="Arial" pitchFamily="34" charset="0"/>
              </a:rPr>
              <a:t>in </a:t>
            </a:r>
            <a:r>
              <a:rPr lang="en-US" kern="0" dirty="0" smtClean="0">
                <a:solidFill>
                  <a:sysClr val="windowText" lastClr="000000"/>
                </a:solidFill>
                <a:cs typeface="Arial" pitchFamily="34" charset="0"/>
              </a:rPr>
              <a:t>Mature basins; </a:t>
            </a:r>
            <a:endParaRPr lang="en-US" kern="0" dirty="0">
              <a:solidFill>
                <a:sysClr val="windowText" lastClr="000000"/>
              </a:solidFill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fr-FR" kern="0" dirty="0" smtClean="0">
                <a:solidFill>
                  <a:sysClr val="windowText" lastClr="000000"/>
                </a:solidFill>
                <a:cs typeface="Arial" pitchFamily="34" charset="0"/>
              </a:rPr>
              <a:t>Offshore;</a:t>
            </a:r>
          </a:p>
          <a:p>
            <a:pPr lvl="0">
              <a:spcBef>
                <a:spcPts val="1200"/>
              </a:spcBef>
              <a:buClrTx/>
              <a:buFont typeface="Wingdings" pitchFamily="2" charset="2"/>
              <a:buChar char="v"/>
            </a:pPr>
            <a:r>
              <a:rPr lang="en-US" kern="0" dirty="0" smtClean="0">
                <a:solidFill>
                  <a:sysClr val="windowText" lastClr="000000"/>
                </a:solidFill>
                <a:cs typeface="Arial" pitchFamily="34" charset="0"/>
              </a:rPr>
              <a:t>EOR </a:t>
            </a:r>
            <a:r>
              <a:rPr lang="en-US" kern="0" dirty="0">
                <a:solidFill>
                  <a:sysClr val="windowText" lastClr="000000"/>
                </a:solidFill>
                <a:cs typeface="Arial" pitchFamily="34" charset="0"/>
              </a:rPr>
              <a:t>(mature </a:t>
            </a:r>
            <a:r>
              <a:rPr lang="en-US" kern="0" dirty="0" smtClean="0">
                <a:solidFill>
                  <a:sysClr val="windowText" lastClr="000000"/>
                </a:solidFill>
                <a:cs typeface="Arial" pitchFamily="34" charset="0"/>
              </a:rPr>
              <a:t>fields): </a:t>
            </a:r>
            <a:r>
              <a:rPr lang="en-US" altLang="fr-FR" kern="0" dirty="0" smtClean="0">
                <a:solidFill>
                  <a:sysClr val="windowText" lastClr="000000"/>
                </a:solidFill>
                <a:cs typeface="Arial" pitchFamily="34" charset="0"/>
              </a:rPr>
              <a:t>Enhancing </a:t>
            </a:r>
            <a:r>
              <a:rPr lang="en-US" altLang="fr-FR" kern="0" dirty="0">
                <a:solidFill>
                  <a:sysClr val="windowText" lastClr="000000"/>
                </a:solidFill>
                <a:cs typeface="Arial" pitchFamily="34" charset="0"/>
              </a:rPr>
              <a:t>Oil </a:t>
            </a:r>
            <a:r>
              <a:rPr lang="en-US" altLang="fr-FR" kern="0" dirty="0" smtClean="0">
                <a:solidFill>
                  <a:sysClr val="windowText" lastClr="000000"/>
                </a:solidFill>
                <a:cs typeface="Arial" pitchFamily="34" charset="0"/>
              </a:rPr>
              <a:t>Recovery</a:t>
            </a:r>
          </a:p>
          <a:p>
            <a:pPr marL="68580" lvl="0" indent="0">
              <a:spcBef>
                <a:spcPts val="1200"/>
              </a:spcBef>
              <a:buClrTx/>
              <a:buNone/>
            </a:pPr>
            <a:r>
              <a:rPr lang="en-US" altLang="fr-FR" sz="2000" b="1" kern="0" dirty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altLang="fr-FR" sz="2000" b="1" kern="0" dirty="0" smtClean="0">
                <a:solidFill>
                  <a:sysClr val="windowText" lastClr="000000"/>
                </a:solidFill>
                <a:cs typeface="Arial" pitchFamily="34" charset="0"/>
              </a:rPr>
              <a:t>      </a:t>
            </a:r>
            <a:r>
              <a:rPr lang="en-US" altLang="fr-FR" sz="2000" b="1" kern="0" dirty="0" smtClean="0">
                <a:cs typeface="Arial" pitchFamily="34" charset="0"/>
              </a:rPr>
              <a:t>RF from </a:t>
            </a:r>
            <a:r>
              <a:rPr lang="en-US" altLang="fr-FR" sz="2000" b="1" kern="0" dirty="0">
                <a:cs typeface="Arial" pitchFamily="34" charset="0"/>
              </a:rPr>
              <a:t>30% to 40% = 6 </a:t>
            </a:r>
            <a:r>
              <a:rPr lang="en-US" altLang="fr-FR" sz="2000" b="1" kern="0" dirty="0" err="1" smtClean="0">
                <a:cs typeface="Arial" pitchFamily="34" charset="0"/>
              </a:rPr>
              <a:t>Gbbls</a:t>
            </a:r>
            <a:r>
              <a:rPr lang="en-US" altLang="fr-FR" sz="2000" b="1" kern="0" dirty="0" smtClean="0">
                <a:cs typeface="Arial" pitchFamily="34" charset="0"/>
              </a:rPr>
              <a:t>;</a:t>
            </a:r>
            <a:endParaRPr lang="en-US" altLang="fr-FR" sz="2000" b="1" kern="0" dirty="0">
              <a:cs typeface="Arial" pitchFamily="34" charset="0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fr-FR" kern="0" dirty="0" smtClean="0">
                <a:solidFill>
                  <a:sysClr val="windowText" lastClr="000000"/>
                </a:solidFill>
                <a:cs typeface="Arial" pitchFamily="34" charset="0"/>
              </a:rPr>
              <a:t>Shale </a:t>
            </a:r>
            <a:r>
              <a:rPr lang="fr-FR" kern="0" dirty="0">
                <a:solidFill>
                  <a:sysClr val="windowText" lastClr="000000"/>
                </a:solidFill>
                <a:cs typeface="Arial" pitchFamily="34" charset="0"/>
              </a:rPr>
              <a:t>and </a:t>
            </a:r>
            <a:r>
              <a:rPr lang="fr-FR" kern="0" dirty="0" err="1">
                <a:solidFill>
                  <a:sysClr val="windowText" lastClr="000000"/>
                </a:solidFill>
                <a:cs typeface="Arial" pitchFamily="34" charset="0"/>
              </a:rPr>
              <a:t>Tight</a:t>
            </a:r>
            <a:r>
              <a:rPr lang="fr-FR" kern="0" dirty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fr-FR" kern="0" dirty="0" err="1">
                <a:solidFill>
                  <a:sysClr val="windowText" lastClr="000000"/>
                </a:solidFill>
                <a:cs typeface="Arial" pitchFamily="34" charset="0"/>
              </a:rPr>
              <a:t>sand</a:t>
            </a:r>
            <a:r>
              <a:rPr lang="fr-FR" kern="0" dirty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fr-FR" kern="0" dirty="0" smtClean="0">
                <a:solidFill>
                  <a:sysClr val="windowText" lastClr="000000"/>
                </a:solidFill>
                <a:cs typeface="Arial" pitchFamily="34" charset="0"/>
              </a:rPr>
              <a:t>formations;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en-US" kern="0" dirty="0" smtClean="0">
                <a:cs typeface="Arial" pitchFamily="34" charset="0"/>
              </a:rPr>
              <a:t>Develop New discoveries </a:t>
            </a:r>
          </a:p>
          <a:p>
            <a:pPr marL="1141413" indent="-514350"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romanUcPeriod"/>
            </a:pPr>
            <a:r>
              <a:rPr lang="en-US" i="1" kern="0" dirty="0" smtClean="0">
                <a:cs typeface="Arial" pitchFamily="34" charset="0"/>
              </a:rPr>
              <a:t>Last 10 years 270 Discoveries ; </a:t>
            </a:r>
          </a:p>
          <a:p>
            <a:pPr marL="1141413" indent="-514350">
              <a:spcBef>
                <a:spcPts val="0"/>
              </a:spcBef>
              <a:spcAft>
                <a:spcPts val="1800"/>
              </a:spcAft>
              <a:buClrTx/>
              <a:buFont typeface="+mj-lt"/>
              <a:buAutoNum type="romanUcPeriod"/>
            </a:pPr>
            <a:r>
              <a:rPr lang="en-US" i="1" kern="0" dirty="0" smtClean="0">
                <a:cs typeface="Arial" pitchFamily="34" charset="0"/>
              </a:rPr>
              <a:t>2P </a:t>
            </a:r>
            <a:r>
              <a:rPr lang="en-US" i="1" kern="0" dirty="0">
                <a:cs typeface="Arial" pitchFamily="34" charset="0"/>
              </a:rPr>
              <a:t>in place </a:t>
            </a:r>
            <a:r>
              <a:rPr lang="en-US" i="1" kern="0" dirty="0" smtClean="0">
                <a:cs typeface="Arial" pitchFamily="34" charset="0"/>
              </a:rPr>
              <a:t>32 </a:t>
            </a:r>
            <a:r>
              <a:rPr lang="en-US" i="1" kern="0" dirty="0" err="1">
                <a:cs typeface="Arial" pitchFamily="34" charset="0"/>
              </a:rPr>
              <a:t>Tcf</a:t>
            </a:r>
            <a:r>
              <a:rPr lang="en-US" i="1" kern="0" dirty="0">
                <a:cs typeface="Arial" pitchFamily="34" charset="0"/>
              </a:rPr>
              <a:t> </a:t>
            </a:r>
            <a:r>
              <a:rPr lang="en-US" i="1" kern="0" dirty="0" smtClean="0">
                <a:cs typeface="Arial" pitchFamily="34" charset="0"/>
              </a:rPr>
              <a:t>of </a:t>
            </a:r>
            <a:r>
              <a:rPr lang="en-US" i="1" kern="0" dirty="0">
                <a:cs typeface="Arial" pitchFamily="34" charset="0"/>
              </a:rPr>
              <a:t>Gas </a:t>
            </a:r>
            <a:r>
              <a:rPr lang="en-US" i="1" kern="0" dirty="0" smtClean="0">
                <a:cs typeface="Arial" pitchFamily="34" charset="0"/>
              </a:rPr>
              <a:t>and </a:t>
            </a:r>
            <a:r>
              <a:rPr lang="en-US" i="1" kern="0" dirty="0">
                <a:cs typeface="Arial" pitchFamily="34" charset="0"/>
              </a:rPr>
              <a:t>9 </a:t>
            </a:r>
            <a:r>
              <a:rPr lang="en-US" i="1" kern="0" dirty="0" err="1" smtClean="0">
                <a:cs typeface="Arial" pitchFamily="34" charset="0"/>
              </a:rPr>
              <a:t>Gbbls</a:t>
            </a:r>
            <a:r>
              <a:rPr lang="en-US" i="1" kern="0" dirty="0">
                <a:cs typeface="Arial" pitchFamily="34" charset="0"/>
              </a:rPr>
              <a:t> </a:t>
            </a:r>
            <a:r>
              <a:rPr lang="en-US" i="1" kern="0" dirty="0" smtClean="0">
                <a:cs typeface="Arial" pitchFamily="34" charset="0"/>
              </a:rPr>
              <a:t>of oil.</a:t>
            </a:r>
            <a:endParaRPr lang="fr-FR" kern="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pPr marL="68580" indent="0">
              <a:buClrTx/>
              <a:buNone/>
            </a:pPr>
            <a:r>
              <a:rPr lang="en-US" kern="0" dirty="0" smtClean="0">
                <a:solidFill>
                  <a:sysClr val="windowText" lastClr="000000"/>
                </a:solidFill>
                <a:cs typeface="Arial" pitchFamily="34" charset="0"/>
              </a:rPr>
              <a:t>Studies to evaluate the potential of these opportunities </a:t>
            </a:r>
          </a:p>
          <a:p>
            <a:pPr marL="525780" indent="-457200">
              <a:buFont typeface="+mj-lt"/>
              <a:buAutoNum type="arabicPeriod"/>
            </a:pPr>
            <a:endParaRPr lang="en-US" altLang="fr-FR" kern="0" dirty="0">
              <a:solidFill>
                <a:sysClr val="windowText" lastClr="000000"/>
              </a:solidFill>
              <a:cs typeface="Arial" pitchFamily="34" charset="0"/>
            </a:endParaRPr>
          </a:p>
          <a:p>
            <a:pPr marL="52578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121050" y="260648"/>
            <a:ext cx="3057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>
                <a:latin typeface="+mj-lt"/>
                <a:ea typeface="+mj-ea"/>
                <a:cs typeface="+mj-cs"/>
              </a:rPr>
              <a:t>O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pportunities 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90" y="4408753"/>
            <a:ext cx="2214578" cy="161253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1"/>
            <a:ext cx="2952328" cy="280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4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8770" y="548680"/>
            <a:ext cx="7560840" cy="6480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Done in 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3" y="1484784"/>
            <a:ext cx="6048672" cy="3600400"/>
          </a:xfrm>
          <a:prstGeom prst="rect">
            <a:avLst/>
          </a:prstGeom>
        </p:spPr>
        <p:txBody>
          <a:bodyPr vert="horz" lIns="180000" tIns="72000" rIns="180000" bIns="72000" rtlCol="0"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SzPct val="85000"/>
            </a:pPr>
            <a:r>
              <a:rPr lang="en-US" altLang="fr-FR" dirty="0" smtClean="0"/>
              <a:t>Mainly</a:t>
            </a:r>
          </a:p>
          <a:p>
            <a:pPr marL="312738" indent="-312738" algn="just">
              <a:spcBef>
                <a:spcPts val="12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altLang="fr-FR" dirty="0" smtClean="0"/>
              <a:t>Extended </a:t>
            </a:r>
            <a:r>
              <a:rPr lang="en-US" altLang="fr-FR" dirty="0"/>
              <a:t>2</a:t>
            </a:r>
            <a:r>
              <a:rPr lang="en-US" altLang="fr-FR" dirty="0" smtClean="0"/>
              <a:t> </a:t>
            </a:r>
            <a:r>
              <a:rPr lang="en-US" altLang="fr-FR" dirty="0"/>
              <a:t>Exploitation PSC </a:t>
            </a:r>
            <a:r>
              <a:rPr lang="en-US" altLang="fr-FR" dirty="0" smtClean="0"/>
              <a:t>contracts with IOCs;</a:t>
            </a:r>
            <a:endParaRPr lang="en-US" altLang="fr-FR" dirty="0"/>
          </a:p>
          <a:p>
            <a:pPr marL="312738" indent="-312738" algn="just">
              <a:spcBef>
                <a:spcPts val="12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altLang="fr-FR" dirty="0"/>
              <a:t>Signed 2 New Exploitation </a:t>
            </a:r>
            <a:r>
              <a:rPr lang="en-US" altLang="fr-FR" dirty="0" smtClean="0"/>
              <a:t>contracts with IOCs ;</a:t>
            </a:r>
          </a:p>
          <a:p>
            <a:pPr marL="312738" indent="-312738" algn="just">
              <a:spcBef>
                <a:spcPts val="12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altLang="fr-FR" dirty="0" smtClean="0"/>
              <a:t>Signed Six (6) R&amp;E contracts with </a:t>
            </a:r>
            <a:r>
              <a:rPr lang="en-US" altLang="fr-FR" dirty="0" err="1" smtClean="0"/>
              <a:t>Sonatrach</a:t>
            </a:r>
            <a:r>
              <a:rPr lang="en-US" altLang="fr-FR" dirty="0" smtClean="0"/>
              <a:t>;</a:t>
            </a:r>
          </a:p>
          <a:p>
            <a:pPr marL="312738" indent="-312738" algn="just">
              <a:spcBef>
                <a:spcPts val="12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altLang="fr-FR" dirty="0" smtClean="0"/>
              <a:t>Launched </a:t>
            </a:r>
            <a:r>
              <a:rPr lang="en-US" altLang="fr-FR" dirty="0"/>
              <a:t>2 regional studies (Shale and North East of </a:t>
            </a:r>
            <a:r>
              <a:rPr lang="en-US" altLang="fr-FR" dirty="0" smtClean="0"/>
              <a:t>Algeria </a:t>
            </a:r>
            <a:r>
              <a:rPr lang="en-US" altLang="fr-FR" dirty="0"/>
              <a:t>potentials</a:t>
            </a:r>
            <a:r>
              <a:rPr lang="en-US" altLang="fr-FR" dirty="0" smtClean="0"/>
              <a:t>);</a:t>
            </a:r>
            <a:endParaRPr lang="en-US" altLang="fr-FR" dirty="0"/>
          </a:p>
          <a:p>
            <a:pPr marL="312738" indent="-312738" algn="just">
              <a:spcBef>
                <a:spcPts val="12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altLang="fr-FR" dirty="0"/>
              <a:t>Concluded 5</a:t>
            </a:r>
            <a:r>
              <a:rPr lang="en-US" altLang="fr-FR" dirty="0" smtClean="0"/>
              <a:t> </a:t>
            </a:r>
            <a:r>
              <a:rPr lang="en-US" altLang="fr-FR" dirty="0"/>
              <a:t>agreements </a:t>
            </a:r>
            <a:r>
              <a:rPr lang="en-US" altLang="fr-FR" dirty="0" smtClean="0"/>
              <a:t>with IOCs for </a:t>
            </a:r>
            <a:r>
              <a:rPr lang="en-US" altLang="fr-FR" dirty="0"/>
              <a:t>studies (</a:t>
            </a:r>
            <a:r>
              <a:rPr lang="en-US" altLang="fr-FR" dirty="0" smtClean="0"/>
              <a:t>3 in offshore).</a:t>
            </a:r>
            <a:endParaRPr lang="en-US" alt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61937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0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96752"/>
            <a:ext cx="8858312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</a:rPr>
              <a:t>T</a:t>
            </a:r>
            <a:r>
              <a:rPr lang="en-US" sz="2400" dirty="0" smtClean="0">
                <a:latin typeface="Arial"/>
              </a:rPr>
              <a:t>he partnership is a strategic option.</a:t>
            </a:r>
          </a:p>
          <a:p>
            <a:pPr marL="0" indent="0">
              <a:buNone/>
            </a:pPr>
            <a:endParaRPr lang="en-US" sz="2400" dirty="0" smtClean="0">
              <a:latin typeface="Arial"/>
            </a:endParaRPr>
          </a:p>
          <a:p>
            <a:pPr marL="68580" indent="0">
              <a:buNone/>
            </a:pPr>
            <a:r>
              <a:rPr lang="en-US" sz="2400" dirty="0" smtClean="0"/>
              <a:t>We </a:t>
            </a:r>
            <a:r>
              <a:rPr lang="en-US" sz="2400" dirty="0"/>
              <a:t>are focused on creating and maintaining mutually beneficial relationships with our partners. Through proactive collaborations with the different actors in the spirit of true partnership.</a:t>
            </a:r>
            <a:endParaRPr lang="fr-FR" sz="2400" dirty="0"/>
          </a:p>
          <a:p>
            <a:pPr marL="180975" indent="0">
              <a:buClrTx/>
              <a:buNone/>
              <a:tabLst>
                <a:tab pos="180975" algn="l"/>
              </a:tabLst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0" indent="0">
              <a:buClrTx/>
              <a:buNone/>
              <a:tabLst>
                <a:tab pos="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With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a large unexplored potential, Algeria is open and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welcoming investments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in upstream activities to share all the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opportunities.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2843808" y="399753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3600" cap="all" smtClean="0">
                <a:latin typeface="+mj-lt"/>
                <a:ea typeface="+mj-ea"/>
                <a:cs typeface="+mj-cs"/>
              </a:rPr>
              <a:t>Strategy</a:t>
            </a:r>
            <a:endParaRPr lang="fr-FR" sz="36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3814192" cy="1008112"/>
          </a:xfrm>
        </p:spPr>
        <p:txBody>
          <a:bodyPr>
            <a:noAutofit/>
          </a:bodyPr>
          <a:lstStyle/>
          <a:p>
            <a:pPr algn="ctr"/>
            <a:r>
              <a:rPr lang="fr-FR" dirty="0"/>
              <a:t>Conclusion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527976" cy="446449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Our objectives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world-class Governmental agency;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Deliver a premium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value to all oil and gas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companies;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Meet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Algeria energy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challenge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Our 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uild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sustain a world-class Agency through innovative partnerships.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Strong commitment to sustainable development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ethics.</a:t>
            </a:r>
          </a:p>
          <a:p>
            <a:pPr marL="6858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3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229600" cy="21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/>
              <a:t>THANK </a:t>
            </a:r>
            <a:r>
              <a:rPr lang="en-US" b="1" dirty="0" smtClean="0"/>
              <a:t>YOU and</a:t>
            </a:r>
            <a:br>
              <a:rPr lang="en-US" b="1" dirty="0" smtClean="0"/>
            </a:br>
            <a:r>
              <a:rPr lang="en-US" b="1" dirty="0" smtClean="0"/>
              <a:t>WELCOME TO ALGERIA</a:t>
            </a:r>
            <a:endParaRPr lang="en-US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934849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cs typeface="Arial" pitchFamily="34" charset="0"/>
              </a:rPr>
              <a:t>Guided by our values of integrity, innovation and investment we work hard to earn the high regard of our partners, investors and </a:t>
            </a:r>
            <a:r>
              <a:rPr lang="en-US" sz="3600">
                <a:cs typeface="Arial" pitchFamily="34" charset="0"/>
              </a:rPr>
              <a:t>other </a:t>
            </a:r>
            <a:r>
              <a:rPr lang="en-US" sz="3600" smtClean="0">
                <a:cs typeface="Arial" pitchFamily="34" charset="0"/>
              </a:rPr>
              <a:t>major </a:t>
            </a:r>
            <a:r>
              <a:rPr lang="en-US" sz="3600" dirty="0">
                <a:cs typeface="Arial" pitchFamily="34" charset="0"/>
              </a:rPr>
              <a:t>companies around </a:t>
            </a:r>
            <a:r>
              <a:rPr lang="en-US" sz="3600">
                <a:cs typeface="Arial" pitchFamily="34" charset="0"/>
              </a:rPr>
              <a:t>the </a:t>
            </a:r>
            <a:r>
              <a:rPr lang="en-US" sz="3600" smtClean="0">
                <a:cs typeface="Arial" pitchFamily="34" charset="0"/>
              </a:rPr>
              <a:t>world.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768352" cy="11430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Outlines</a:t>
            </a:r>
            <a:r>
              <a:rPr lang="fr-FR" sz="2800" i="1" dirty="0" smtClean="0"/>
              <a:t> </a:t>
            </a:r>
            <a:endParaRPr lang="fr-FR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484784"/>
            <a:ext cx="3855372" cy="40324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ALNAFT 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Algeria 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Hydrocarbons Mining </a:t>
            </a:r>
            <a:r>
              <a:rPr lang="en-US" sz="2400" dirty="0"/>
              <a:t>D</a:t>
            </a:r>
            <a:r>
              <a:rPr lang="en-US" sz="2400" dirty="0" smtClean="0"/>
              <a:t>omain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Infrastructures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pportunities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Done in 2017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Strategy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Conclusion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1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110508" y="476672"/>
            <a:ext cx="1678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ALNAFT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618" y="1196752"/>
            <a:ext cx="857256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A National Agency, created in 2005.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/>
              <a:t>Main missions 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 Promote the offshore and onshore domains ;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Further develop Algerian O&amp;G upstream by attracting investments;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agency ensures a rational management of the </a:t>
            </a:r>
            <a:r>
              <a:rPr lang="en-US" sz="2000" dirty="0" smtClean="0"/>
              <a:t>oil &amp; gas resources </a:t>
            </a:r>
            <a:r>
              <a:rPr lang="en-US" sz="2000" dirty="0"/>
              <a:t>and a harmonious </a:t>
            </a:r>
            <a:r>
              <a:rPr lang="en-US" sz="2000" dirty="0" smtClean="0"/>
              <a:t>development.</a:t>
            </a:r>
          </a:p>
        </p:txBody>
      </p:sp>
    </p:spTree>
    <p:extLst>
      <p:ext uri="{BB962C8B-B14F-4D97-AF65-F5344CB8AC3E}">
        <p14:creationId xmlns:p14="http://schemas.microsoft.com/office/powerpoint/2010/main" val="34938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80728"/>
            <a:ext cx="8105554" cy="4515414"/>
          </a:xfrm>
        </p:spPr>
        <p:txBody>
          <a:bodyPr>
            <a:noAutofit/>
          </a:bodyPr>
          <a:lstStyle/>
          <a:p>
            <a:pPr lvl="0">
              <a:buFont typeface="Symbol"/>
              <a:buChar char=""/>
            </a:pPr>
            <a:endParaRPr lang="en-US" dirty="0" smtClean="0"/>
          </a:p>
          <a:p>
            <a:pPr lvl="0">
              <a:spcAft>
                <a:spcPts val="600"/>
              </a:spcAft>
              <a:buNone/>
            </a:pPr>
            <a:r>
              <a:rPr lang="en-US" dirty="0" smtClean="0">
                <a:ea typeface="Calibri"/>
                <a:cs typeface="Times New Roman"/>
              </a:rPr>
              <a:t>ALNAFT is in charge to:</a:t>
            </a:r>
          </a:p>
          <a:p>
            <a:pPr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ea typeface="Calibri"/>
                <a:cs typeface="Times New Roman"/>
              </a:rPr>
              <a:t>Conclude research and / or exploitation contracts </a:t>
            </a:r>
            <a:r>
              <a:rPr lang="en-US" dirty="0" smtClean="0"/>
              <a:t>;</a:t>
            </a:r>
          </a:p>
          <a:p>
            <a:pPr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ea typeface="Calibri"/>
                <a:cs typeface="Times New Roman"/>
              </a:rPr>
              <a:t>Manage the Hydrocarbons Mining Domain</a:t>
            </a:r>
          </a:p>
          <a:p>
            <a:pPr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ea typeface="Calibri"/>
                <a:cs typeface="Times New Roman"/>
              </a:rPr>
              <a:t>Manage the </a:t>
            </a:r>
            <a:r>
              <a:rPr lang="en-US" dirty="0">
                <a:ea typeface="Calibri"/>
                <a:cs typeface="Times New Roman"/>
              </a:rPr>
              <a:t>national </a:t>
            </a:r>
            <a:r>
              <a:rPr lang="en-US" dirty="0" smtClean="0">
                <a:ea typeface="Calibri"/>
                <a:cs typeface="Times New Roman"/>
              </a:rPr>
              <a:t>E&amp;P data bank;</a:t>
            </a:r>
            <a:endParaRPr lang="fr-FR" dirty="0">
              <a:ea typeface="Calibri"/>
              <a:cs typeface="Times New Roman"/>
            </a:endParaRPr>
          </a:p>
          <a:p>
            <a:pPr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Evaluate and approve development plans ;</a:t>
            </a:r>
          </a:p>
          <a:p>
            <a:pPr>
              <a:lnSpc>
                <a:spcPct val="200000"/>
              </a:lnSpc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ea typeface="Calibri"/>
                <a:cs typeface="Times New Roman"/>
              </a:rPr>
              <a:t>Assist and support operators.</a:t>
            </a:r>
            <a:endParaRPr lang="fr-FR" dirty="0"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352382"/>
            <a:ext cx="1678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ALNAFT  </a:t>
            </a:r>
            <a:endParaRPr lang="fr-FR" sz="24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9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131840" y="361907"/>
            <a:ext cx="1678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ALNAFT  </a:t>
            </a:r>
            <a:endParaRPr lang="fr-FR" sz="2400" b="1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27859158"/>
              </p:ext>
            </p:extLst>
          </p:nvPr>
        </p:nvGraphicFramePr>
        <p:xfrm>
          <a:off x="899592" y="908720"/>
          <a:ext cx="7704856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27584" y="1196752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Organization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4287799" cy="44644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75856" y="116632"/>
            <a:ext cx="2304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ALGERIA</a:t>
            </a:r>
            <a:endParaRPr lang="fr-FR" sz="24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395536" y="2146498"/>
            <a:ext cx="447322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Petroleum country </a:t>
            </a:r>
            <a:r>
              <a:rPr lang="en-US" sz="1600" b="1" dirty="0" smtClean="0"/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Population 40 millions; </a:t>
            </a:r>
          </a:p>
          <a:p>
            <a:pPr marL="285750" indent="-285750" algn="just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Surface 2.380 </a:t>
            </a:r>
            <a:r>
              <a:rPr lang="en-US" sz="1600" dirty="0"/>
              <a:t>MM </a:t>
            </a:r>
            <a:r>
              <a:rPr lang="en-US" sz="1600" dirty="0" smtClean="0"/>
              <a:t>km²;</a:t>
            </a:r>
            <a:endParaRPr lang="en-US" sz="1600" dirty="0"/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Hydrocarbons </a:t>
            </a:r>
            <a:r>
              <a:rPr lang="en-US" sz="1600" dirty="0"/>
              <a:t>Mining </a:t>
            </a:r>
            <a:r>
              <a:rPr lang="en-US" sz="1600" dirty="0" smtClean="0"/>
              <a:t>Domain:1.5 </a:t>
            </a:r>
            <a:r>
              <a:rPr lang="en-US" sz="1600" dirty="0"/>
              <a:t>MM </a:t>
            </a:r>
            <a:r>
              <a:rPr lang="en-US" sz="1600" dirty="0" smtClean="0"/>
              <a:t>km²;</a:t>
            </a:r>
            <a:endParaRPr lang="en-US" sz="1600" dirty="0"/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/>
              <a:t>front of </a:t>
            </a:r>
            <a:r>
              <a:rPr lang="en-US" sz="1600" dirty="0" smtClean="0"/>
              <a:t>and at </a:t>
            </a:r>
            <a:r>
              <a:rPr lang="en-US" sz="1600" dirty="0"/>
              <a:t>one </a:t>
            </a:r>
            <a:r>
              <a:rPr lang="en-US" sz="1600" dirty="0" smtClean="0"/>
              <a:t>hour from Europe 500 Million consumers;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Coast 1200 km;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North </a:t>
            </a:r>
            <a:r>
              <a:rPr lang="en-US" sz="1600" dirty="0"/>
              <a:t>to S</a:t>
            </a:r>
            <a:r>
              <a:rPr lang="en-US" sz="1600" dirty="0" smtClean="0"/>
              <a:t>outh, </a:t>
            </a:r>
            <a:r>
              <a:rPr lang="en-US" sz="1600" dirty="0"/>
              <a:t>more than 2200 </a:t>
            </a:r>
            <a:r>
              <a:rPr lang="en-US" sz="1600" dirty="0" smtClean="0"/>
              <a:t>km</a:t>
            </a:r>
            <a:r>
              <a:rPr lang="en-US" dirty="0" smtClean="0"/>
              <a:t>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228183" y="5013176"/>
            <a:ext cx="109036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ALGERIA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6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03848" y="437555"/>
            <a:ext cx="2304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ALGERIA</a:t>
            </a:r>
            <a:endParaRPr lang="fr-FR" sz="24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323528" y="1529650"/>
            <a:ext cx="4680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Oil &amp; gas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Production </a:t>
            </a:r>
          </a:p>
          <a:p>
            <a:pPr lvl="2" algn="just"/>
            <a:r>
              <a:rPr lang="en-US" dirty="0" smtClean="0"/>
              <a:t>1.2 MM bbls / day;</a:t>
            </a:r>
          </a:p>
          <a:p>
            <a:pPr lvl="2" algn="just"/>
            <a:r>
              <a:rPr lang="en-US" dirty="0" smtClean="0"/>
              <a:t>3.6 Tcf / year (+100 BCM / year).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Recoverable Reserves</a:t>
            </a:r>
          </a:p>
          <a:p>
            <a:pPr lvl="2"/>
            <a:r>
              <a:rPr lang="en-US" dirty="0" smtClean="0"/>
              <a:t>Oil 10 </a:t>
            </a:r>
            <a:r>
              <a:rPr lang="en-US" dirty="0" err="1" smtClean="0"/>
              <a:t>Gbbls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Gas 4200 BCM (150 </a:t>
            </a:r>
            <a:r>
              <a:rPr lang="en-US" dirty="0" err="1" smtClean="0"/>
              <a:t>Tcf</a:t>
            </a:r>
            <a:r>
              <a:rPr lang="en-US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Unconventional Resources</a:t>
            </a:r>
          </a:p>
          <a:p>
            <a:pPr lvl="2"/>
            <a:r>
              <a:rPr lang="en-US" dirty="0"/>
              <a:t>Liquids : 170 </a:t>
            </a:r>
            <a:r>
              <a:rPr lang="en-US" dirty="0" err="1" smtClean="0"/>
              <a:t>Gbbls</a:t>
            </a:r>
            <a:r>
              <a:rPr lang="en-US" dirty="0" smtClean="0"/>
              <a:t>,  in place; </a:t>
            </a:r>
            <a:endParaRPr lang="en-US" dirty="0"/>
          </a:p>
          <a:p>
            <a:pPr lvl="2"/>
            <a:r>
              <a:rPr lang="en-US" dirty="0"/>
              <a:t>Gas : 6500 </a:t>
            </a:r>
            <a:r>
              <a:rPr lang="en-US" dirty="0" err="1" smtClean="0"/>
              <a:t>Tcf</a:t>
            </a:r>
            <a:r>
              <a:rPr lang="en-US" dirty="0" smtClean="0"/>
              <a:t>,  in place.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50477"/>
            <a:ext cx="3533006" cy="297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6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77867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hydrocarbonS</a:t>
            </a:r>
            <a:r>
              <a:rPr lang="en-US" b="1" dirty="0" smtClean="0"/>
              <a:t> mining domain</a:t>
            </a:r>
            <a:endParaRPr lang="en-US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4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00133"/>
            <a:ext cx="5214942" cy="4643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Ellipse 8"/>
          <p:cNvSpPr/>
          <p:nvPr/>
        </p:nvSpPr>
        <p:spPr>
          <a:xfrm rot="19470487">
            <a:off x="3340488" y="1877937"/>
            <a:ext cx="922359" cy="21369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>
              <a:defRPr/>
            </a:pPr>
            <a:r>
              <a:rPr lang="fr-FR" sz="1600" kern="0" dirty="0" smtClean="0">
                <a:solidFill>
                  <a:sysClr val="windowText" lastClr="000000"/>
                </a:solidFill>
              </a:rPr>
              <a:t>Oued </a:t>
            </a:r>
            <a:r>
              <a:rPr lang="fr-FR" sz="1600" kern="0" dirty="0" err="1" smtClean="0">
                <a:solidFill>
                  <a:sysClr val="windowText" lastClr="000000"/>
                </a:solidFill>
              </a:rPr>
              <a:t>Mya</a:t>
            </a:r>
            <a:r>
              <a:rPr lang="fr-FR" sz="1600" kern="0" dirty="0" smtClean="0">
                <a:solidFill>
                  <a:sysClr val="windowText" lastClr="000000"/>
                </a:solidFill>
              </a:rPr>
              <a:t>/HMD</a:t>
            </a:r>
          </a:p>
          <a:p>
            <a:pPr lvl="0" algn="ctr">
              <a:defRPr/>
            </a:pPr>
            <a:r>
              <a:rPr lang="fr-FR" sz="1600" kern="0" dirty="0" err="1" smtClean="0">
                <a:solidFill>
                  <a:sysClr val="windowText" lastClr="000000"/>
                </a:solidFill>
              </a:rPr>
              <a:t>Berkine</a:t>
            </a:r>
            <a:r>
              <a:rPr lang="fr-FR" sz="1600" kern="0" dirty="0" smtClean="0">
                <a:solidFill>
                  <a:sysClr val="windowText" lastClr="000000"/>
                </a:solidFill>
              </a:rPr>
              <a:t>/Illizi</a:t>
            </a:r>
          </a:p>
          <a:p>
            <a:pPr algn="ctr"/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 rot="20691951">
            <a:off x="2373866" y="2518705"/>
            <a:ext cx="744220" cy="17144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>
              <a:defRPr/>
            </a:pPr>
            <a:endParaRPr lang="fr-FR" sz="1400" kern="0" dirty="0" smtClean="0">
              <a:solidFill>
                <a:sysClr val="windowText" lastClr="000000"/>
              </a:solidFill>
            </a:endParaRPr>
          </a:p>
          <a:p>
            <a:pPr lvl="0" algn="ctr">
              <a:defRPr/>
            </a:pPr>
            <a:r>
              <a:rPr lang="fr-FR" sz="1600" kern="0" dirty="0" err="1" smtClean="0">
                <a:solidFill>
                  <a:sysClr val="windowText" lastClr="000000"/>
                </a:solidFill>
              </a:rPr>
              <a:t>Ahnet</a:t>
            </a:r>
            <a:r>
              <a:rPr lang="fr-FR" sz="1600" kern="0" dirty="0" smtClean="0">
                <a:solidFill>
                  <a:sysClr val="windowText" lastClr="000000"/>
                </a:solidFill>
              </a:rPr>
              <a:t>/</a:t>
            </a:r>
          </a:p>
          <a:p>
            <a:pPr lvl="0" algn="ctr">
              <a:defRPr/>
            </a:pPr>
            <a:r>
              <a:rPr lang="fr-FR" sz="1600" kern="0" dirty="0" err="1" smtClean="0">
                <a:solidFill>
                  <a:sysClr val="windowText" lastClr="000000"/>
                </a:solidFill>
              </a:rPr>
              <a:t>Timimoun</a:t>
            </a:r>
            <a:r>
              <a:rPr lang="fr-FR" sz="1400" kern="0" dirty="0" smtClean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endParaRPr lang="fr-FR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3945" y="5643578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Algerian blocks map </a:t>
            </a:r>
            <a:endParaRPr lang="fr-FR" sz="12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5538142" y="4396194"/>
            <a:ext cx="3249479" cy="137418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b="1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Activities 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</a:p>
          <a:p>
            <a:pPr marL="447675" lvl="2" indent="-26670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447675" algn="l"/>
                <a:tab pos="914400" algn="l"/>
              </a:tabLst>
              <a:defRPr/>
            </a:pPr>
            <a:r>
              <a:rPr lang="en-US" sz="1400" b="1" kern="0" dirty="0">
                <a:solidFill>
                  <a:schemeClr val="tx1"/>
                </a:solidFill>
                <a:latin typeface="Arial"/>
                <a:cs typeface="Tahoma" pitchFamily="34" charset="0"/>
              </a:rPr>
              <a:t>Concentrated mainly in two regions (37 </a:t>
            </a:r>
            <a:r>
              <a:rPr lang="en-US" sz="1400" b="1" kern="0" dirty="0" smtClean="0">
                <a:solidFill>
                  <a:schemeClr val="tx1"/>
                </a:solidFill>
                <a:latin typeface="Arial"/>
                <a:cs typeface="Tahoma" pitchFamily="34" charset="0"/>
              </a:rPr>
              <a:t>%);</a:t>
            </a:r>
            <a:endParaRPr lang="fr-FR" sz="1400" b="1" kern="0" dirty="0" smtClean="0">
              <a:solidFill>
                <a:schemeClr val="tx1"/>
              </a:solidFill>
              <a:latin typeface="Arial"/>
              <a:cs typeface="Tahoma" pitchFamily="34" charset="0"/>
            </a:endParaRPr>
          </a:p>
          <a:p>
            <a:pPr marL="447675" lvl="2" indent="-26670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447675" algn="l"/>
                <a:tab pos="914400" algn="l"/>
              </a:tabLst>
              <a:defRPr/>
            </a:pPr>
            <a:r>
              <a:rPr lang="fr-FR" sz="1400" b="1" kern="0" dirty="0" smtClean="0">
                <a:solidFill>
                  <a:schemeClr val="tx1"/>
                </a:solidFill>
                <a:latin typeface="Arial"/>
                <a:cs typeface="Tahoma" pitchFamily="34" charset="0"/>
              </a:rPr>
              <a:t>63</a:t>
            </a:r>
            <a:r>
              <a:rPr lang="en-US" sz="1400" b="1" kern="0" dirty="0">
                <a:solidFill>
                  <a:schemeClr val="tx1"/>
                </a:solidFill>
                <a:latin typeface="Arial"/>
                <a:cs typeface="Tahoma" pitchFamily="34" charset="0"/>
              </a:rPr>
              <a:t>% remains  Free.</a:t>
            </a:r>
          </a:p>
          <a:p>
            <a:pPr algn="l"/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18998" r="5232" b="23052"/>
          <a:stretch/>
        </p:blipFill>
        <p:spPr bwMode="auto">
          <a:xfrm>
            <a:off x="3519612" y="5710639"/>
            <a:ext cx="1857355" cy="71438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63386" y="133304"/>
            <a:ext cx="856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smtClean="0"/>
              <a:t>Hydrocarbons </a:t>
            </a:r>
            <a:r>
              <a:rPr lang="en-US" sz="2800" dirty="0"/>
              <a:t>mining </a:t>
            </a:r>
            <a:r>
              <a:rPr lang="en-US" sz="2800" dirty="0" smtClean="0"/>
              <a:t>domain activities </a:t>
            </a:r>
            <a:endParaRPr lang="en-US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00CA-50E3-45EF-B984-93937E0ADF3A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533603" y="1792841"/>
            <a:ext cx="3635896" cy="13080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R="0" lvl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914400" algn="l"/>
              </a:tabLst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  </a:t>
            </a:r>
            <a:r>
              <a:rPr kumimoji="0" lang="en-US" altLang="fr-FR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Sonatrach</a:t>
            </a:r>
            <a:r>
              <a:rPr kumimoji="0" lang="en-US" alt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 operates</a:t>
            </a:r>
          </a:p>
          <a:p>
            <a:pPr marL="447675" marR="0" lvl="2" indent="-26670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47675" algn="l"/>
                <a:tab pos="914400" algn="l"/>
              </a:tabLst>
              <a:defRPr/>
            </a:pPr>
            <a:r>
              <a:rPr kumimoji="0" lang="en-US" altLang="fr-FR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Tahoma" pitchFamily="34" charset="0"/>
              </a:rPr>
              <a:t>9 Prospecting  Authorization</a:t>
            </a:r>
          </a:p>
          <a:p>
            <a:pPr marL="447675" lvl="2" indent="-2667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447675" algn="l"/>
                <a:tab pos="914400" algn="l"/>
              </a:tabLst>
              <a:defRPr/>
            </a:pPr>
            <a:r>
              <a:rPr lang="en-US" altLang="fr-FR" sz="1400" b="1" kern="0" dirty="0" smtClean="0">
                <a:latin typeface="Arial"/>
                <a:cs typeface="Tahoma" pitchFamily="34" charset="0"/>
              </a:rPr>
              <a:t>73</a:t>
            </a:r>
            <a:r>
              <a:rPr kumimoji="0" lang="en-US" altLang="fr-FR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Tahoma" pitchFamily="34" charset="0"/>
              </a:rPr>
              <a:t> </a:t>
            </a:r>
            <a:r>
              <a:rPr lang="en-US" altLang="fr-FR" sz="1400" b="1" kern="0" dirty="0" smtClean="0">
                <a:latin typeface="Arial"/>
                <a:cs typeface="Tahoma" pitchFamily="34" charset="0"/>
              </a:rPr>
              <a:t>Research perimeters</a:t>
            </a:r>
            <a:endParaRPr kumimoji="0" lang="en-US" altLang="fr-FR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Tahoma" pitchFamily="34" charset="0"/>
            </a:endParaRPr>
          </a:p>
          <a:p>
            <a:pPr marL="447675" lvl="2" indent="-2667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447675" algn="l"/>
                <a:tab pos="914400" algn="l"/>
              </a:tabLst>
              <a:defRPr/>
            </a:pPr>
            <a:r>
              <a:rPr kumimoji="0" lang="en-US" altLang="fr-FR" sz="1400" b="1" i="0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Tahoma" pitchFamily="34" charset="0"/>
              </a:rPr>
              <a:t>122 </a:t>
            </a:r>
            <a:r>
              <a:rPr lang="en-US" altLang="fr-FR" sz="1400" b="1" kern="0" dirty="0" smtClean="0">
                <a:latin typeface="Arial"/>
                <a:cs typeface="Tahoma" pitchFamily="34" charset="0"/>
              </a:rPr>
              <a:t>Exploitation </a:t>
            </a:r>
            <a:r>
              <a:rPr kumimoji="0" lang="en-US" altLang="fr-FR" sz="1400" b="1" i="0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Tahoma" pitchFamily="34" charset="0"/>
              </a:rPr>
              <a:t>perimeters</a:t>
            </a:r>
            <a:endParaRPr kumimoji="0" lang="en-US" altLang="fr-FR" sz="1400" b="1" i="0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4483" y="3210621"/>
            <a:ext cx="3471774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80975" lvl="2" eaLnBrk="0" hangingPunct="0">
              <a:lnSpc>
                <a:spcPct val="150000"/>
              </a:lnSpc>
              <a:tabLst>
                <a:tab pos="447675" algn="l"/>
                <a:tab pos="914400" algn="l"/>
              </a:tabLst>
              <a:defRPr/>
            </a:pPr>
            <a:r>
              <a:rPr lang="en-US" altLang="fr-FR" sz="1600" b="1" kern="0" dirty="0">
                <a:latin typeface="Tahoma" pitchFamily="34" charset="0"/>
                <a:cs typeface="Tahoma" pitchFamily="34" charset="0"/>
              </a:rPr>
              <a:t>In partnership</a:t>
            </a:r>
          </a:p>
          <a:p>
            <a:pPr marL="447675" lvl="2" indent="-26670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447675" algn="l"/>
                <a:tab pos="914400" algn="l"/>
              </a:tabLst>
              <a:defRPr/>
            </a:pPr>
            <a:r>
              <a:rPr kumimoji="0" lang="en-US" altLang="fr-FR" sz="1400" b="1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Tahoma" pitchFamily="34" charset="0"/>
              </a:rPr>
              <a:t>49 </a:t>
            </a:r>
            <a:r>
              <a:rPr lang="en-US" altLang="fr-FR" sz="1400" b="1" kern="0" dirty="0" smtClean="0">
                <a:latin typeface="Arial"/>
                <a:cs typeface="Tahoma" pitchFamily="34" charset="0"/>
              </a:rPr>
              <a:t>Exploitation </a:t>
            </a:r>
            <a:r>
              <a:rPr kumimoji="0" lang="en-US" altLang="fr-FR" sz="1400" b="1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Tahoma" pitchFamily="34" charset="0"/>
              </a:rPr>
              <a:t>perimeters</a:t>
            </a:r>
          </a:p>
          <a:p>
            <a:pPr marL="447675" lvl="2" indent="-26670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447675" algn="l"/>
                <a:tab pos="914400" algn="l"/>
              </a:tabLst>
              <a:defRPr/>
            </a:pPr>
            <a:r>
              <a:rPr lang="en-US" altLang="fr-FR" sz="1400" b="1" kern="0" dirty="0" smtClean="0">
                <a:latin typeface="Arial"/>
                <a:cs typeface="Tahoma" pitchFamily="34" charset="0"/>
              </a:rPr>
              <a:t>7 Research </a:t>
            </a:r>
            <a:r>
              <a:rPr kumimoji="0" lang="en-US" altLang="fr-FR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Tahoma" pitchFamily="34" charset="0"/>
              </a:rPr>
              <a:t>perimeters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37688" y="1000133"/>
            <a:ext cx="3427725" cy="79208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smtClean="0">
                <a:solidFill>
                  <a:schemeClr val="tx1"/>
                </a:solidFill>
              </a:rPr>
              <a:t>ubdivided </a:t>
            </a:r>
            <a:r>
              <a:rPr lang="en-US" dirty="0" smtClean="0">
                <a:solidFill>
                  <a:schemeClr val="tx1"/>
                </a:solidFill>
              </a:rPr>
              <a:t>into 199 blocks 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in pop">
  <a:themeElements>
    <a:clrScheme name="urbai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i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i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13316</TotalTime>
  <Words>698</Words>
  <Application>Microsoft Office PowerPoint</Application>
  <PresentationFormat>Affichage à l'écran (4:3)</PresentationFormat>
  <Paragraphs>163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urbain pop</vt:lpstr>
      <vt:lpstr>Présentation PowerPoint</vt:lpstr>
      <vt:lpstr>Outlines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hydrocarbonS mining domain</vt:lpstr>
      <vt:lpstr>Présentation PowerPoint</vt:lpstr>
      <vt:lpstr>Présentation PowerPoint</vt:lpstr>
      <vt:lpstr>Présentation PowerPoint</vt:lpstr>
      <vt:lpstr>Présentation PowerPoint</vt:lpstr>
      <vt:lpstr> </vt:lpstr>
      <vt:lpstr>Done in 2017</vt:lpstr>
      <vt:lpstr>Présentation PowerPoint</vt:lpstr>
      <vt:lpstr>Conclusion </vt:lpstr>
      <vt:lpstr>THANK YOU and WELCOME TO ALGERIA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ilhane DIB</dc:creator>
  <cp:lastModifiedBy>youcef</cp:lastModifiedBy>
  <cp:revision>1236</cp:revision>
  <cp:lastPrinted>2018-01-25T14:14:32Z</cp:lastPrinted>
  <dcterms:created xsi:type="dcterms:W3CDTF">2014-03-05T08:09:01Z</dcterms:created>
  <dcterms:modified xsi:type="dcterms:W3CDTF">2018-01-29T00:50:27Z</dcterms:modified>
</cp:coreProperties>
</file>